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5.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heme/theme6.xml" ContentType="application/vnd.openxmlformats-officedocument.theme+xml"/>
  <Override PartName="/ppt/tags/tag88.xml" ContentType="application/vnd.openxmlformats-officedocument.presentationml.tags+xml"/>
  <Override PartName="/ppt/notesSlides/notesSlide1.xml" ContentType="application/vnd.openxmlformats-officedocument.presentationml.notesSlide+xml"/>
  <Override PartName="/ppt/tags/tag89.xml" ContentType="application/vnd.openxmlformats-officedocument.presentationml.tags+xml"/>
  <Override PartName="/ppt/notesSlides/notesSlide2.xml" ContentType="application/vnd.openxmlformats-officedocument.presentationml.notesSlide+xml"/>
  <Override PartName="/ppt/tags/tag9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91.xml" ContentType="application/vnd.openxmlformats-officedocument.presentationml.tags+xml"/>
  <Override PartName="/ppt/notesSlides/notesSlide5.xml" ContentType="application/vnd.openxmlformats-officedocument.presentationml.notesSlide+xml"/>
  <Override PartName="/ppt/webextensions/webextension1.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2.xml" ContentType="application/vnd.openxmlformats-officedocument.presentationml.tags+xml"/>
  <Override PartName="/ppt/notesSlides/notesSlide14.xml" ContentType="application/vnd.openxmlformats-officedocument.presentationml.notesSlide+xml"/>
  <Override PartName="/ppt/tags/tag9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webextensions/webextension2.xml" ContentType="application/vnd.ms-office.webextension+xml"/>
  <Override PartName="/ppt/tags/tag94.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webextensions/webextension3.xml" ContentType="application/vnd.ms-office.webextension+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150.xml" ContentType="application/vnd.openxmlformats-officedocument.presentationml.notesSlide+xml"/>
  <Override PartName="/ppt/tags/tag99.xml" ContentType="application/vnd.openxmlformats-officedocument.presentationml.tags+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30.xml" ContentType="application/vnd.openxmlformats-officedocument.presentationml.slide+xml"/>
  <Override PartName="/ppt/notesSlides/notesSlide153.xml" ContentType="application/vnd.openxmlformats-officedocument.presentationml.notesSlide+xml"/>
  <Override PartName="/ppt/slideLayouts/slideLayout1260.xml" ContentType="application/vnd.openxmlformats-officedocument.presentationml.slideLayout+xml"/>
  <Override PartName="/ppt/tags/tag880.xml" ContentType="application/vnd.openxmlformats-officedocument.presentationml.tags+xml"/>
  <Override PartName="/ppt/notesMasters/notesMaster10.xml" ContentType="application/vnd.openxmlformats-officedocument.presentationml.notesMaster+xml"/>
  <Override PartName="/ppt/slideMasters/slideMaster40.xml" ContentType="application/vnd.openxmlformats-officedocument.presentationml.slideMaster+xml"/>
  <Override PartName="/ppt/theme/theme60.xml" ContentType="application/vnd.openxmlformats-officedocument.theme+xml"/>
  <Override PartName="/ppt/slideLayouts/slideLayout940.xml" ContentType="application/vnd.openxmlformats-officedocument.presentationml.slideLayout+xml"/>
  <Override PartName="/ppt/slideLayouts/slideLayout810.xml" ContentType="application/vnd.openxmlformats-officedocument.presentationml.slideLayout+xml"/>
  <Override PartName="/ppt/slideLayouts/slideLayout860.xml" ContentType="application/vnd.openxmlformats-officedocument.presentationml.slideLayout+xml"/>
  <Override PartName="/ppt/slideLayouts/slideLayout1070.xml" ContentType="application/vnd.openxmlformats-officedocument.presentationml.slideLayout+xml"/>
  <Override PartName="/ppt/slideLayouts/slideLayout890.xml" ContentType="application/vnd.openxmlformats-officedocument.presentationml.slideLayout+xml"/>
  <Override PartName="/ppt/slideLayouts/slideLayout1100.xml" ContentType="application/vnd.openxmlformats-officedocument.presentationml.slideLayout+xml"/>
  <Override PartName="/ppt/slideLayouts/slideLayout1150.xml" ContentType="application/vnd.openxmlformats-officedocument.presentationml.slideLayout+xml"/>
  <Override PartName="/ppt/slideLayouts/slideLayout1310.xml" ContentType="application/vnd.openxmlformats-officedocument.presentationml.slideLayout+xml"/>
  <Override PartName="/ppt/slideLayouts/slideLayout1360.xml" ContentType="application/vnd.openxmlformats-officedocument.presentationml.slideLayout+xml"/>
  <Override PartName="/ppt/theme/theme40.xml" ContentType="application/vnd.openxmlformats-officedocument.theme+xml"/>
  <Override PartName="/ppt/slideLayouts/slideLayout1020.xml" ContentType="application/vnd.openxmlformats-officedocument.presentationml.slideLayout+xml"/>
  <Override PartName="/ppt/slideLayouts/slideLayout1180.xml" ContentType="application/vnd.openxmlformats-officedocument.presentationml.slideLayout+xml"/>
  <Override PartName="/ppt/slideLayouts/slideLayout1230.xml" ContentType="application/vnd.openxmlformats-officedocument.presentationml.slideLayout+xml"/>
  <Override PartName="/ppt/slideLayouts/slideLayout1440.xml" ContentType="application/vnd.openxmlformats-officedocument.presentationml.slideLayout+xml"/>
  <Override PartName="/ppt/slideLayouts/slideLayout750.xml" ContentType="application/vnd.openxmlformats-officedocument.presentationml.slideLayout+xml"/>
  <Override PartName="/ppt/slideLayouts/slideLayout1390.xml" ContentType="application/vnd.openxmlformats-officedocument.presentationml.slideLayout+xml"/>
  <Override PartName="/ppt/slideLayouts/slideLayout840.xml" ContentType="application/vnd.openxmlformats-officedocument.presentationml.slideLayout+xml"/>
  <Override PartName="/ppt/slideLayouts/slideLayout700.xml" ContentType="application/vnd.openxmlformats-officedocument.presentationml.slideLayout+xml"/>
  <Override PartName="/ppt/slideLayouts/slideLayout970.xml" ContentType="application/vnd.openxmlformats-officedocument.presentationml.slideLayout+xml"/>
  <Override PartName="/ppt/slideLayouts/slideLayout790.xml" ContentType="application/vnd.openxmlformats-officedocument.presentationml.slideLayout+xml"/>
  <Override PartName="/ppt/slideLayouts/slideLayout1000.xml" ContentType="application/vnd.openxmlformats-officedocument.presentationml.slideLayout+xml"/>
  <Override PartName="/ppt/slideLayouts/slideLayout1050.xml" ContentType="application/vnd.openxmlformats-officedocument.presentationml.slideLayout+xml"/>
  <Override PartName="/ppt/slideLayouts/slideLayout1210.xml" ContentType="application/vnd.openxmlformats-officedocument.presentationml.slideLayout+xml"/>
  <Override PartName="/ppt/slideLayouts/slideLayout1420.xml" ContentType="application/vnd.openxmlformats-officedocument.presentationml.slideLayout+xml"/>
  <Override PartName="/ppt/slideLayouts/slideLayout1470.xml" ContentType="application/vnd.openxmlformats-officedocument.presentationml.slideLayout+xml"/>
  <Override PartName="/ppt/slideLayouts/slideLayout920.xml" ContentType="application/vnd.openxmlformats-officedocument.presentationml.slideLayout+xml"/>
  <Override PartName="/ppt/slideLayouts/slideLayout1080.xml" ContentType="application/vnd.openxmlformats-officedocument.presentationml.slideLayout+xml"/>
  <Override PartName="/ppt/slideLayouts/slideLayout1130.xml" ContentType="application/vnd.openxmlformats-officedocument.presentationml.slideLayout+xml"/>
  <Override PartName="/ppt/slideLayouts/slideLayout1340.xml" ContentType="application/vnd.openxmlformats-officedocument.presentationml.slideLayout+xml"/>
  <Override PartName="/ppt/slideLayouts/slideLayout730.xml" ContentType="application/vnd.openxmlformats-officedocument.presentationml.slideLayout+xml"/>
  <Override PartName="/ppt/slideLayouts/slideLayout1290.xml" ContentType="application/vnd.openxmlformats-officedocument.presentationml.slideLayout+xml"/>
  <Override PartName="/ppt/slideLayouts/slideLayout1500.xml" ContentType="application/vnd.openxmlformats-officedocument.presentationml.slideLayout+xml"/>
  <Override PartName="/ppt/slideLayouts/slideLayout870.xml" ContentType="application/vnd.openxmlformats-officedocument.presentationml.slideLayout+xml"/>
  <Override PartName="/ppt/slideLayouts/slideLayout820.xml" ContentType="application/vnd.openxmlformats-officedocument.presentationml.slideLayout+xml"/>
  <Override PartName="/ppt/slideLayouts/slideLayout900.xml" ContentType="application/vnd.openxmlformats-officedocument.presentationml.slideLayout+xml"/>
  <Override PartName="/ppt/slideLayouts/slideLayout950.xml" ContentType="application/vnd.openxmlformats-officedocument.presentationml.slideLayout+xml"/>
  <Override PartName="/ppt/slideLayouts/slideLayout980.xml" ContentType="application/vnd.openxmlformats-officedocument.presentationml.slideLayout+xml"/>
  <Override PartName="/ppt/slideLayouts/slideLayout1030.xml" ContentType="application/vnd.openxmlformats-officedocument.presentationml.slideLayout+xml"/>
  <Override PartName="/ppt/slideLayouts/slideLayout1110.xml" ContentType="application/vnd.openxmlformats-officedocument.presentationml.slideLayout+xml"/>
  <Override PartName="/ppt/slideLayouts/slideLayout1160.xml" ContentType="application/vnd.openxmlformats-officedocument.presentationml.slideLayout+xml"/>
  <Override PartName="/ppt/slideLayouts/slideLayout1240.xml" ContentType="application/vnd.openxmlformats-officedocument.presentationml.slideLayout+xml"/>
  <Override PartName="/ppt/slideLayouts/slideLayout1320.xml" ContentType="application/vnd.openxmlformats-officedocument.presentationml.slideLayout+xml"/>
  <Override PartName="/ppt/slideLayouts/slideLayout1370.xml" ContentType="application/vnd.openxmlformats-officedocument.presentationml.slideLayout+xml"/>
  <Override PartName="/ppt/slideLayouts/slideLayout1450.xml" ContentType="application/vnd.openxmlformats-officedocument.presentationml.slideLayout+xml"/>
  <Override PartName="/ppt/slideLayouts/slideLayout720.xml" ContentType="application/vnd.openxmlformats-officedocument.presentationml.slideLayout+xml"/>
  <Override PartName="/ppt/slideLayouts/slideLayout770.xml" ContentType="application/vnd.openxmlformats-officedocument.presentationml.slideLayout+xml"/>
  <Override PartName="/ppt/slideLayouts/slideLayout760.xml" ContentType="application/vnd.openxmlformats-officedocument.presentationml.slideLayout+xml"/>
  <Override PartName="/ppt/slideLayouts/slideLayout1190.xml" ContentType="application/vnd.openxmlformats-officedocument.presentationml.slideLayout+xml"/>
  <Override PartName="/ppt/slideLayouts/slideLayout1400.xml" ContentType="application/vnd.openxmlformats-officedocument.presentationml.slideLayout+xml"/>
  <Override PartName="/ppt/slideLayouts/slideLayout1480.xml" ContentType="application/vnd.openxmlformats-officedocument.presentationml.slideLayout+xml"/>
  <Override PartName="/ppt/slideLayouts/slideLayout710.xml" ContentType="application/vnd.openxmlformats-officedocument.presentationml.slideLayout+xml"/>
  <Override PartName="/ppt/slideLayouts/slideLayout800.xml" ContentType="application/vnd.openxmlformats-officedocument.presentationml.slideLayout+xml"/>
  <Override PartName="/ppt/slideLayouts/slideLayout850.xml" ContentType="application/vnd.openxmlformats-officedocument.presentationml.slideLayout+xml"/>
  <Override PartName="/ppt/slideLayouts/slideLayout930.xml" ContentType="application/vnd.openxmlformats-officedocument.presentationml.slideLayout+xml"/>
  <Override PartName="/ppt/slideLayouts/slideLayout1010.xml" ContentType="application/vnd.openxmlformats-officedocument.presentationml.slideLayout+xml"/>
  <Override PartName="/ppt/slideLayouts/slideLayout1060.xml" ContentType="application/vnd.openxmlformats-officedocument.presentationml.slideLayout+xml"/>
  <Override PartName="/ppt/slideLayouts/slideLayout1140.xml" ContentType="application/vnd.openxmlformats-officedocument.presentationml.slideLayout+xml"/>
  <Override PartName="/ppt/slideLayouts/slideLayout1270.xml" ContentType="application/vnd.openxmlformats-officedocument.presentationml.slideLayout+xml"/>
  <Override PartName="/ppt/slideLayouts/slideLayout1350.xml" ContentType="application/vnd.openxmlformats-officedocument.presentationml.slideLayout+xml"/>
  <Override PartName="/ppt/slideLayouts/slideLayout880.xml" ContentType="application/vnd.openxmlformats-officedocument.presentationml.slideLayout+xml"/>
  <Override PartName="/ppt/slideLayouts/slideLayout1090.xml" ContentType="application/vnd.openxmlformats-officedocument.presentationml.slideLayout+xml"/>
  <Override PartName="/ppt/slideLayouts/slideLayout1220.xml" ContentType="application/vnd.openxmlformats-officedocument.presentationml.slideLayout+xml"/>
  <Override PartName="/ppt/slideLayouts/slideLayout1300.xml" ContentType="application/vnd.openxmlformats-officedocument.presentationml.slideLayout+xml"/>
  <Override PartName="/ppt/slideLayouts/slideLayout1380.xml" ContentType="application/vnd.openxmlformats-officedocument.presentationml.slideLayout+xml"/>
  <Override PartName="/ppt/slideLayouts/slideLayout1430.xml" ContentType="application/vnd.openxmlformats-officedocument.presentationml.slideLayout+xml"/>
  <Override PartName="/ppt/slideLayouts/slideLayout1510.xml" ContentType="application/vnd.openxmlformats-officedocument.presentationml.slideLayout+xml"/>
  <Override PartName="/ppt/slideLayouts/slideLayout690.xml" ContentType="application/vnd.openxmlformats-officedocument.presentationml.slideLayout+xml"/>
  <Override PartName="/ppt/slideLayouts/slideLayout740.xml" ContentType="application/vnd.openxmlformats-officedocument.presentationml.slideLayout+xml"/>
  <Override PartName="/ppt/slideLayouts/slideLayout830.xml" ContentType="application/vnd.openxmlformats-officedocument.presentationml.slideLayout+xml"/>
  <Override PartName="/ppt/slideLayouts/slideLayout910.xml" ContentType="application/vnd.openxmlformats-officedocument.presentationml.slideLayout+xml"/>
  <Override PartName="/ppt/slideLayouts/slideLayout960.xml" ContentType="application/vnd.openxmlformats-officedocument.presentationml.slideLayout+xml"/>
  <Override PartName="/ppt/slideLayouts/slideLayout1040.xml" ContentType="application/vnd.openxmlformats-officedocument.presentationml.slideLayout+xml"/>
  <Override PartName="/ppt/slideLayouts/slideLayout1170.xml" ContentType="application/vnd.openxmlformats-officedocument.presentationml.slideLayout+xml"/>
  <Override PartName="/ppt/slideLayouts/slideLayout1250.xml" ContentType="application/vnd.openxmlformats-officedocument.presentationml.slideLayout+xml"/>
  <Override PartName="/ppt/slideLayouts/slideLayout780.xml" ContentType="application/vnd.openxmlformats-officedocument.presentationml.slideLayout+xml"/>
  <Override PartName="/ppt/slideLayouts/slideLayout990.xml" ContentType="application/vnd.openxmlformats-officedocument.presentationml.slideLayout+xml"/>
  <Override PartName="/ppt/slideLayouts/slideLayout1120.xml" ContentType="application/vnd.openxmlformats-officedocument.presentationml.slideLayout+xml"/>
  <Override PartName="/ppt/slideLayouts/slideLayout1200.xml" ContentType="application/vnd.openxmlformats-officedocument.presentationml.slideLayout+xml"/>
  <Override PartName="/ppt/slideLayouts/slideLayout1280.xml" ContentType="application/vnd.openxmlformats-officedocument.presentationml.slideLayout+xml"/>
  <Override PartName="/ppt/slideLayouts/slideLayout1330.xml" ContentType="application/vnd.openxmlformats-officedocument.presentationml.slideLayout+xml"/>
  <Override PartName="/ppt/slideLayouts/slideLayout1410.xml" ContentType="application/vnd.openxmlformats-officedocument.presentationml.slideLayout+xml"/>
  <Override PartName="/ppt/slideLayouts/slideLayout1460.xml" ContentType="application/vnd.openxmlformats-officedocument.presentationml.slideLayout+xml"/>
  <Override PartName="/ppt/slideLayouts/slideLayout1490.xml" ContentType="application/vnd.openxmlformats-officedocument.presentationml.slideLayout+xml"/>
  <Override PartName="/ppt/tags/tag470.xml" ContentType="application/vnd.openxmlformats-officedocument.presentationml.tags+xml"/>
  <Override PartName="/ppt/tags/tag440.xml" ContentType="application/vnd.openxmlformats-officedocument.presentationml.tags+xml"/>
  <Override PartName="/ppt/tags/tag450.xml" ContentType="application/vnd.openxmlformats-officedocument.presentationml.tags+xml"/>
  <Override PartName="/ppt/tags/tag46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54" r:id="rId7"/>
    <p:sldMasterId id="2147483871" r:id="rId8"/>
  </p:sldMasterIdLst>
  <p:notesMasterIdLst>
    <p:notesMasterId r:id="rId213"/>
  </p:notesMasterIdLst>
  <p:sldIdLst>
    <p:sldId id="2076138295" r:id="rId9"/>
    <p:sldId id="2147469895" r:id="rId10"/>
    <p:sldId id="2147469896" r:id="rId11"/>
    <p:sldId id="2147469897" r:id="rId12"/>
    <p:sldId id="2147469898" r:id="rId13"/>
    <p:sldId id="2147469907" r:id="rId14"/>
    <p:sldId id="2076138209" r:id="rId15"/>
    <p:sldId id="2076138493" r:id="rId16"/>
    <p:sldId id="2076138325" r:id="rId17"/>
    <p:sldId id="2076138467" r:id="rId18"/>
    <p:sldId id="2147469899" r:id="rId19"/>
    <p:sldId id="2147469900" r:id="rId20"/>
    <p:sldId id="2147469901" r:id="rId21"/>
    <p:sldId id="2147469902" r:id="rId22"/>
    <p:sldId id="2147469903" r:id="rId23"/>
    <p:sldId id="2147469904" r:id="rId24"/>
    <p:sldId id="2076138337" r:id="rId25"/>
    <p:sldId id="2076138578" r:id="rId26"/>
    <p:sldId id="2076138594" r:id="rId27"/>
    <p:sldId id="2147469917" r:id="rId28"/>
    <p:sldId id="2076138327" r:id="rId29"/>
    <p:sldId id="2076137318" r:id="rId30"/>
    <p:sldId id="2076138345" r:id="rId31"/>
    <p:sldId id="2076138346" r:id="rId32"/>
    <p:sldId id="2076138510" r:id="rId33"/>
    <p:sldId id="2076138511" r:id="rId34"/>
    <p:sldId id="2076138512" r:id="rId35"/>
    <p:sldId id="2076138513" r:id="rId36"/>
    <p:sldId id="2076138537" r:id="rId37"/>
    <p:sldId id="2076138514" r:id="rId38"/>
    <p:sldId id="2076138515" r:id="rId39"/>
    <p:sldId id="1370" r:id="rId40"/>
    <p:sldId id="1841" r:id="rId41"/>
    <p:sldId id="2076138486" r:id="rId42"/>
    <p:sldId id="2076138487" r:id="rId43"/>
    <p:sldId id="2076138491" r:id="rId44"/>
    <p:sldId id="2076138546" r:id="rId45"/>
    <p:sldId id="2076138547" r:id="rId46"/>
    <p:sldId id="2076138542" r:id="rId47"/>
    <p:sldId id="2076138328" r:id="rId48"/>
    <p:sldId id="2076137739" r:id="rId49"/>
    <p:sldId id="2147469920" r:id="rId50"/>
    <p:sldId id="2076138509" r:id="rId51"/>
    <p:sldId id="2076138529" r:id="rId52"/>
    <p:sldId id="2147469887" r:id="rId53"/>
    <p:sldId id="2076138530" r:id="rId54"/>
    <p:sldId id="2147469885" r:id="rId55"/>
    <p:sldId id="2076138533" r:id="rId56"/>
    <p:sldId id="2076138534" r:id="rId57"/>
    <p:sldId id="2147469889" r:id="rId58"/>
    <p:sldId id="2076138310" r:id="rId59"/>
    <p:sldId id="2076138499" r:id="rId60"/>
    <p:sldId id="2076138308" r:id="rId61"/>
    <p:sldId id="2076138501" r:id="rId62"/>
    <p:sldId id="2076138516" r:id="rId63"/>
    <p:sldId id="2076138535" r:id="rId64"/>
    <p:sldId id="2076138536" r:id="rId65"/>
    <p:sldId id="2076137913" r:id="rId66"/>
    <p:sldId id="2076138309" r:id="rId67"/>
    <p:sldId id="2076138518" r:id="rId68"/>
    <p:sldId id="2076138517" r:id="rId69"/>
    <p:sldId id="2076138538" r:id="rId70"/>
    <p:sldId id="2076138314" r:id="rId71"/>
    <p:sldId id="2076138315" r:id="rId72"/>
    <p:sldId id="2076138502" r:id="rId73"/>
    <p:sldId id="2076138520" r:id="rId74"/>
    <p:sldId id="2076138539" r:id="rId75"/>
    <p:sldId id="2076138318" r:id="rId76"/>
    <p:sldId id="2076138319" r:id="rId77"/>
    <p:sldId id="2076138521" r:id="rId78"/>
    <p:sldId id="2076138523" r:id="rId79"/>
    <p:sldId id="2076138540" r:id="rId80"/>
    <p:sldId id="2076138316" r:id="rId81"/>
    <p:sldId id="2076138317" r:id="rId82"/>
    <p:sldId id="2076138505" r:id="rId83"/>
    <p:sldId id="2076138506" r:id="rId84"/>
    <p:sldId id="2076138524" r:id="rId85"/>
    <p:sldId id="2076138541" r:id="rId86"/>
    <p:sldId id="2076138320" r:id="rId87"/>
    <p:sldId id="2076138321" r:id="rId88"/>
    <p:sldId id="2076138526" r:id="rId89"/>
    <p:sldId id="2076138528" r:id="rId90"/>
    <p:sldId id="2076138468" r:id="rId91"/>
    <p:sldId id="2076138469" r:id="rId92"/>
    <p:sldId id="2076138470" r:id="rId93"/>
    <p:sldId id="2452" r:id="rId94"/>
    <p:sldId id="2076138472" r:id="rId95"/>
    <p:sldId id="2147469908" r:id="rId96"/>
    <p:sldId id="2147469918" r:id="rId97"/>
    <p:sldId id="2076138263" r:id="rId98"/>
    <p:sldId id="1385" r:id="rId99"/>
    <p:sldId id="2147469877" r:id="rId100"/>
    <p:sldId id="2076138585" r:id="rId101"/>
    <p:sldId id="2076138586" r:id="rId102"/>
    <p:sldId id="2147469878" r:id="rId103"/>
    <p:sldId id="2147469879" r:id="rId104"/>
    <p:sldId id="2147469880" r:id="rId105"/>
    <p:sldId id="2147469881" r:id="rId106"/>
    <p:sldId id="2147469882" r:id="rId107"/>
    <p:sldId id="2147469883" r:id="rId108"/>
    <p:sldId id="2076138305" r:id="rId109"/>
    <p:sldId id="2147469915" r:id="rId110"/>
    <p:sldId id="2147469919" r:id="rId111"/>
    <p:sldId id="2076138495" r:id="rId112"/>
    <p:sldId id="2076138367" r:id="rId113"/>
    <p:sldId id="2076138543" r:id="rId114"/>
    <p:sldId id="2076138544" r:id="rId115"/>
    <p:sldId id="2076138545" r:id="rId116"/>
    <p:sldId id="2147469892" r:id="rId117"/>
    <p:sldId id="2147469890" r:id="rId118"/>
    <p:sldId id="2076138550" r:id="rId119"/>
    <p:sldId id="2076138504" r:id="rId120"/>
    <p:sldId id="2076138552" r:id="rId121"/>
    <p:sldId id="2147469891" r:id="rId122"/>
    <p:sldId id="2147469894" r:id="rId123"/>
    <p:sldId id="2076138551" r:id="rId124"/>
    <p:sldId id="2147469893" r:id="rId125"/>
    <p:sldId id="2076138366" r:id="rId126"/>
    <p:sldId id="2076138497" r:id="rId127"/>
    <p:sldId id="2076138498" r:id="rId128"/>
    <p:sldId id="2076138420" r:id="rId129"/>
    <p:sldId id="2076138421" r:id="rId130"/>
    <p:sldId id="2076138347" r:id="rId131"/>
    <p:sldId id="2076138413" r:id="rId132"/>
    <p:sldId id="2076138422" r:id="rId133"/>
    <p:sldId id="2076138423" r:id="rId134"/>
    <p:sldId id="281" r:id="rId135"/>
    <p:sldId id="2076137552" r:id="rId136"/>
    <p:sldId id="2076137551" r:id="rId137"/>
    <p:sldId id="2076138424" r:id="rId138"/>
    <p:sldId id="2076138425" r:id="rId139"/>
    <p:sldId id="2076138426" r:id="rId140"/>
    <p:sldId id="2076138427" r:id="rId141"/>
    <p:sldId id="2076138428" r:id="rId142"/>
    <p:sldId id="2076138369" r:id="rId143"/>
    <p:sldId id="2076138419" r:id="rId144"/>
    <p:sldId id="2076138429" r:id="rId145"/>
    <p:sldId id="2076138475" r:id="rId146"/>
    <p:sldId id="2076138430" r:id="rId147"/>
    <p:sldId id="2076138431" r:id="rId148"/>
    <p:sldId id="2076138492" r:id="rId149"/>
    <p:sldId id="2076138432" r:id="rId150"/>
    <p:sldId id="2076138433" r:id="rId151"/>
    <p:sldId id="2076138434" r:id="rId152"/>
    <p:sldId id="2076138435" r:id="rId153"/>
    <p:sldId id="2076138436" r:id="rId154"/>
    <p:sldId id="2076138368" r:id="rId155"/>
    <p:sldId id="2076137560" r:id="rId156"/>
    <p:sldId id="2076138474" r:id="rId157"/>
    <p:sldId id="2076137561" r:id="rId158"/>
    <p:sldId id="2076137562" r:id="rId159"/>
    <p:sldId id="2076137563" r:id="rId160"/>
    <p:sldId id="2076138437" r:id="rId161"/>
    <p:sldId id="2076138376" r:id="rId162"/>
    <p:sldId id="2076138379" r:id="rId163"/>
    <p:sldId id="2076138438" r:id="rId164"/>
    <p:sldId id="2076138404" r:id="rId165"/>
    <p:sldId id="2076138464" r:id="rId166"/>
    <p:sldId id="2076138465" r:id="rId167"/>
    <p:sldId id="2076138466" r:id="rId168"/>
    <p:sldId id="2076138371" r:id="rId169"/>
    <p:sldId id="2076138476" r:id="rId170"/>
    <p:sldId id="2076138377" r:id="rId171"/>
    <p:sldId id="2076138378" r:id="rId172"/>
    <p:sldId id="2076138439" r:id="rId173"/>
    <p:sldId id="2076138440" r:id="rId174"/>
    <p:sldId id="2076138375" r:id="rId175"/>
    <p:sldId id="2076138374" r:id="rId176"/>
    <p:sldId id="287" r:id="rId177"/>
    <p:sldId id="2076138373" r:id="rId178"/>
    <p:sldId id="2076138477" r:id="rId179"/>
    <p:sldId id="2076138401" r:id="rId180"/>
    <p:sldId id="2076138402" r:id="rId181"/>
    <p:sldId id="2076138494" r:id="rId182"/>
    <p:sldId id="2076138459" r:id="rId183"/>
    <p:sldId id="2076138405" r:id="rId184"/>
    <p:sldId id="2076138461" r:id="rId185"/>
    <p:sldId id="2076138460" r:id="rId186"/>
    <p:sldId id="2076138406" r:id="rId187"/>
    <p:sldId id="2076138409" r:id="rId188"/>
    <p:sldId id="2076138411" r:id="rId189"/>
    <p:sldId id="2076138407" r:id="rId190"/>
    <p:sldId id="2076138403" r:id="rId191"/>
    <p:sldId id="2076138463" r:id="rId192"/>
    <p:sldId id="2076138412" r:id="rId193"/>
    <p:sldId id="2076138408" r:id="rId194"/>
    <p:sldId id="2076138462" r:id="rId195"/>
    <p:sldId id="2076138452" r:id="rId196"/>
    <p:sldId id="2076138453" r:id="rId197"/>
    <p:sldId id="2076138454" r:id="rId198"/>
    <p:sldId id="2076138455" r:id="rId199"/>
    <p:sldId id="2076138456" r:id="rId200"/>
    <p:sldId id="2076138457" r:id="rId201"/>
    <p:sldId id="2076138446" r:id="rId202"/>
    <p:sldId id="2076138447" r:id="rId203"/>
    <p:sldId id="2076138448" r:id="rId204"/>
    <p:sldId id="2076138395" r:id="rId205"/>
    <p:sldId id="2076138445" r:id="rId206"/>
    <p:sldId id="2147469884" r:id="rId207"/>
    <p:sldId id="2076138418" r:id="rId208"/>
    <p:sldId id="2076138208" r:id="rId209"/>
    <p:sldId id="2076138225" r:id="rId210"/>
    <p:sldId id="2146846729" r:id="rId211"/>
    <p:sldId id="2076138226" r:id="rId2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147469895"/>
            <p14:sldId id="2147469896"/>
            <p14:sldId id="2147469897"/>
            <p14:sldId id="2147469898"/>
            <p14:sldId id="2147469907"/>
            <p14:sldId id="2076138209"/>
            <p14:sldId id="2076138493"/>
          </p14:sldIdLst>
        </p14:section>
        <p14:section name="Microsoft Defender for Cloud (Intro)" id="{C274AFDC-CF9C-44C7-8F8A-776972FC0600}">
          <p14:sldIdLst>
            <p14:sldId id="2076138325"/>
            <p14:sldId id="2076138467"/>
            <p14:sldId id="2147469899"/>
            <p14:sldId id="2147469900"/>
            <p14:sldId id="2147469901"/>
            <p14:sldId id="2147469902"/>
            <p14:sldId id="2147469903"/>
            <p14:sldId id="2147469904"/>
            <p14:sldId id="2076138337"/>
          </p14:sldIdLst>
        </p14:section>
        <p14:section name="Microsoft Defender for Cloud (Demo)" id="{A89706BA-5AA6-4D18-AFDB-F5CBDAC24E59}">
          <p14:sldIdLst>
            <p14:sldId id="2076138578"/>
          </p14:sldIdLst>
        </p14:section>
        <p14:section name="Break" id="{9631F808-60CC-458B-B264-A4BB7B381995}">
          <p14:sldIdLst>
            <p14:sldId id="2076138594"/>
            <p14:sldId id="2147469917"/>
          </p14:sldIdLst>
        </p14:section>
        <p14:section name="Microsoft Defender for Cloud" id="{196545E2-E7A9-4C67-8716-BDE39927BCF0}">
          <p14:sldIdLst>
            <p14:sldId id="2076138327"/>
            <p14:sldId id="2076137318"/>
            <p14:sldId id="2076138345"/>
            <p14:sldId id="2076138346"/>
          </p14:sldIdLst>
        </p14:section>
        <p14:section name="Microsoft Defender for Cloud Deployment" id="{4346F967-D2BE-4527-939D-F420811B197E}">
          <p14:sldIdLst>
            <p14:sldId id="2076138510"/>
            <p14:sldId id="2076138511"/>
            <p14:sldId id="2076138512"/>
            <p14:sldId id="2076138513"/>
            <p14:sldId id="2076138537"/>
            <p14:sldId id="2076138514"/>
            <p14:sldId id="2076138515"/>
          </p14:sldIdLst>
        </p14:section>
        <p14:section name="Azure Defender Solutions" id="{27DA62DD-4511-48D8-91E4-9612E6225D63}">
          <p14:sldIdLst>
            <p14:sldId id="1370"/>
            <p14:sldId id="1841"/>
          </p14:sldIdLst>
        </p14:section>
        <p14:section name="Azure Policy" id="{CAF2A4B0-E440-4028-979E-D19F2F28F048}">
          <p14:sldIdLst>
            <p14:sldId id="2076138486"/>
            <p14:sldId id="2076138487"/>
            <p14:sldId id="2076138491"/>
            <p14:sldId id="2076138546"/>
            <p14:sldId id="2076138547"/>
            <p14:sldId id="2076138542"/>
          </p14:sldIdLst>
        </p14:section>
        <p14:section name="VM Vulnerability Assessment" id="{A0BEE228-0ADB-48B3-B016-904DA0ECCC0A}">
          <p14:sldIdLst>
            <p14:sldId id="2076138328"/>
            <p14:sldId id="2076137739"/>
            <p14:sldId id="2147469920"/>
            <p14:sldId id="2076138509"/>
            <p14:sldId id="2076138529"/>
            <p14:sldId id="2147469887"/>
          </p14:sldIdLst>
        </p14:section>
        <p14:section name="SQL Vulnerability Assessment" id="{FD8CF967-F330-4990-9F92-8993000475A3}">
          <p14:sldIdLst>
            <p14:sldId id="2076138530"/>
            <p14:sldId id="2147469885"/>
            <p14:sldId id="2076138533"/>
            <p14:sldId id="2076138534"/>
            <p14:sldId id="2147469889"/>
          </p14:sldIdLst>
        </p14:section>
        <p14:section name="File Integrity" id="{D43137DB-7A7D-4D5E-8584-C56E6A2CBD72}">
          <p14:sldIdLst>
            <p14:sldId id="2076138310"/>
            <p14:sldId id="2076138499"/>
            <p14:sldId id="2076138308"/>
            <p14:sldId id="2076138501"/>
            <p14:sldId id="2076138516"/>
            <p14:sldId id="2076138535"/>
            <p14:sldId id="2076138536"/>
          </p14:sldIdLst>
        </p14:section>
        <p14:section name="Container Image Scanning" id="{981B5751-F059-421E-9F4A-718DED7576A9}">
          <p14:sldIdLst>
            <p14:sldId id="2076137913"/>
            <p14:sldId id="2076138309"/>
            <p14:sldId id="2076138518"/>
            <p14:sldId id="2076138517"/>
            <p14:sldId id="2076138538"/>
          </p14:sldIdLst>
        </p14:section>
        <p14:section name="Adaptive Application Control" id="{764B7D06-6D79-4110-BCE7-7E682E6BC19B}">
          <p14:sldIdLst>
            <p14:sldId id="2076138314"/>
            <p14:sldId id="2076138315"/>
            <p14:sldId id="2076138502"/>
            <p14:sldId id="2076138520"/>
            <p14:sldId id="2076138539"/>
          </p14:sldIdLst>
        </p14:section>
        <p14:section name="Adaptive Network Hardening" id="{01786078-9EE2-48B0-8C93-309871958D1B}">
          <p14:sldIdLst>
            <p14:sldId id="2076138318"/>
            <p14:sldId id="2076138319"/>
            <p14:sldId id="2076138521"/>
            <p14:sldId id="2076138523"/>
            <p14:sldId id="2076138540"/>
          </p14:sldIdLst>
        </p14:section>
        <p14:section name="JIT VM Access" id="{8EFE9F4D-A5D1-4470-BE9D-DA6EF130F49F}">
          <p14:sldIdLst>
            <p14:sldId id="2076138316"/>
            <p14:sldId id="2076138317"/>
            <p14:sldId id="2076138505"/>
            <p14:sldId id="2076138506"/>
            <p14:sldId id="2076138524"/>
            <p14:sldId id="2076138541"/>
          </p14:sldIdLst>
        </p14:section>
        <p14:section name="Network Map" id="{3DE12C7F-F3BA-46C4-B695-C6841C27BD44}">
          <p14:sldIdLst>
            <p14:sldId id="2076138320"/>
            <p14:sldId id="2076138321"/>
            <p14:sldId id="2076138526"/>
            <p14:sldId id="2076138528"/>
          </p14:sldIdLst>
        </p14:section>
        <p14:section name="Recommendations" id="{CEF9A24C-D26E-4AAC-BB1E-C1BB44E1606D}">
          <p14:sldIdLst>
            <p14:sldId id="2076138468"/>
            <p14:sldId id="2076138469"/>
            <p14:sldId id="2076138470"/>
          </p14:sldIdLst>
        </p14:section>
        <p14:section name="Question" id="{8667E555-ECFA-4E34-8C0E-8A0B8EAF691E}">
          <p14:sldIdLst>
            <p14:sldId id="2452"/>
            <p14:sldId id="2076138472"/>
          </p14:sldIdLst>
        </p14:section>
        <p14:section name="Break" id="{886D63D4-6E91-4CF5-9678-2CF22AB2529E}">
          <p14:sldIdLst>
            <p14:sldId id="2147469908"/>
            <p14:sldId id="2147469918"/>
          </p14:sldIdLst>
        </p14:section>
        <p14:section name="Activity 1" id="{791D778D-E3E2-49A4-B97D-5B1710C1A88C}">
          <p14:sldIdLst>
            <p14:sldId id="2076138263"/>
            <p14:sldId id="1385"/>
          </p14:sldIdLst>
        </p14:section>
        <p14:section name="Labs" id="{9E634670-355F-4144-B0D3-47D43D489ADC}">
          <p14:sldIdLst>
            <p14:sldId id="2147469877"/>
            <p14:sldId id="2076138585"/>
            <p14:sldId id="2076138586"/>
            <p14:sldId id="2147469878"/>
            <p14:sldId id="2147469879"/>
            <p14:sldId id="2147469880"/>
            <p14:sldId id="2147469881"/>
            <p14:sldId id="2147469882"/>
            <p14:sldId id="2147469883"/>
            <p14:sldId id="2076138305"/>
          </p14:sldIdLst>
        </p14:section>
        <p14:section name="Long Break" id="{BA75260C-0D7A-403D-AA87-D9B6D80D3B7A}">
          <p14:sldIdLst>
            <p14:sldId id="2147469915"/>
            <p14:sldId id="2147469919"/>
          </p14:sldIdLst>
        </p14:section>
        <p14:section name="Microsoft Defender for Cloud APIs" id="{9B7668E5-8A25-4EC7-A57A-3BDAA9DCA595}">
          <p14:sldIdLst>
            <p14:sldId id="2076138495"/>
            <p14:sldId id="2076138367"/>
            <p14:sldId id="2076138543"/>
            <p14:sldId id="2076138544"/>
            <p14:sldId id="2076138545"/>
            <p14:sldId id="2147469892"/>
            <p14:sldId id="2147469890"/>
            <p14:sldId id="2076138550"/>
            <p14:sldId id="2076138504"/>
            <p14:sldId id="2076138552"/>
            <p14:sldId id="2147469891"/>
            <p14:sldId id="2147469894"/>
            <p14:sldId id="2076138551"/>
            <p14:sldId id="2147469893"/>
            <p14:sldId id="2076138366"/>
            <p14:sldId id="2076138497"/>
            <p14:sldId id="2076138498"/>
          </p14:sldIdLst>
        </p14:section>
        <p14:section name="Azure Sentinel" id="{E724EE48-5026-4CDF-8145-1246C270641A}">
          <p14:sldIdLst>
            <p14:sldId id="2076138420"/>
            <p14:sldId id="2076138421"/>
            <p14:sldId id="2076138347"/>
            <p14:sldId id="2076138413"/>
            <p14:sldId id="2076138422"/>
            <p14:sldId id="2076138423"/>
            <p14:sldId id="281"/>
            <p14:sldId id="2076137552"/>
            <p14:sldId id="2076137551"/>
            <p14:sldId id="2076138424"/>
            <p14:sldId id="2076138425"/>
            <p14:sldId id="2076138426"/>
            <p14:sldId id="2076138427"/>
            <p14:sldId id="2076138428"/>
            <p14:sldId id="2076138369"/>
            <p14:sldId id="2076138419"/>
            <p14:sldId id="2076138429"/>
            <p14:sldId id="2076138475"/>
            <p14:sldId id="2076138430"/>
            <p14:sldId id="2076138431"/>
            <p14:sldId id="2076138492"/>
            <p14:sldId id="2076138432"/>
            <p14:sldId id="2076138433"/>
            <p14:sldId id="2076138434"/>
            <p14:sldId id="2076138435"/>
            <p14:sldId id="2076138436"/>
            <p14:sldId id="2076138368"/>
            <p14:sldId id="2076137560"/>
            <p14:sldId id="2076138474"/>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476"/>
            <p14:sldId id="2076138377"/>
            <p14:sldId id="2076138378"/>
            <p14:sldId id="2076138439"/>
            <p14:sldId id="2076138440"/>
            <p14:sldId id="2076138375"/>
            <p14:sldId id="2076138374"/>
            <p14:sldId id="287"/>
            <p14:sldId id="2076138373"/>
            <p14:sldId id="2076138477"/>
          </p14:sldIdLst>
        </p14:section>
        <p14:section name="Migrating To Azure Sentinel" id="{B98A80E7-017B-4E4F-A9F0-30CDE4E9D1B8}">
          <p14:sldIdLst>
            <p14:sldId id="2076138401"/>
            <p14:sldId id="2076138402"/>
            <p14:sldId id="2076138494"/>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147469884"/>
          </p14:sldIdLst>
        </p14:section>
        <p14:section name="Q + A" id="{9C444F63-575E-423B-9BBF-32DADAA540A2}">
          <p14:sldIdLst>
            <p14:sldId id="2076138418"/>
            <p14:sldId id="2076138208"/>
          </p14:sldIdLst>
        </p14:section>
        <p14:section name="Closing" id="{22C36BFA-03CE-4F6B-9895-A8BF28451233}">
          <p14:sldIdLst>
            <p14:sldId id="2076138225"/>
            <p14:sldId id="2146846729"/>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B"/>
    <a:srgbClr val="313030"/>
    <a:srgbClr val="95458F"/>
    <a:srgbClr val="32145A"/>
    <a:srgbClr val="D2D2D2"/>
    <a:srgbClr val="5C2D91"/>
    <a:srgbClr val="313131"/>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97518" autoAdjust="0"/>
  </p:normalViewPr>
  <p:slideViewPr>
    <p:cSldViewPr snapToGrid="0">
      <p:cViewPr varScale="1">
        <p:scale>
          <a:sx n="130" d="100"/>
          <a:sy n="130" d="100"/>
        </p:scale>
        <p:origin x="64" y="62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slide" Target="slides/slide152.xml"/><Relationship Id="rId165" Type="http://schemas.openxmlformats.org/officeDocument/2006/relationships/slide" Target="slides/slide157.xml"/><Relationship Id="rId181" Type="http://schemas.openxmlformats.org/officeDocument/2006/relationships/slide" Target="slides/slide173.xml"/><Relationship Id="rId186" Type="http://schemas.openxmlformats.org/officeDocument/2006/relationships/slide" Target="slides/slide178.xml"/><Relationship Id="rId216" Type="http://schemas.openxmlformats.org/officeDocument/2006/relationships/theme" Target="theme/theme1.xml"/><Relationship Id="rId211" Type="http://schemas.openxmlformats.org/officeDocument/2006/relationships/slide" Target="slides/slide203.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71" Type="http://schemas.openxmlformats.org/officeDocument/2006/relationships/slide" Target="slides/slide163.xml"/><Relationship Id="rId176" Type="http://schemas.openxmlformats.org/officeDocument/2006/relationships/slide" Target="slides/slide168.xml"/><Relationship Id="rId192" Type="http://schemas.openxmlformats.org/officeDocument/2006/relationships/slide" Target="slides/slide184.xml"/><Relationship Id="rId197" Type="http://schemas.openxmlformats.org/officeDocument/2006/relationships/slide" Target="slides/slide189.xml"/><Relationship Id="rId206" Type="http://schemas.openxmlformats.org/officeDocument/2006/relationships/slide" Target="slides/slide198.xml"/><Relationship Id="rId201" Type="http://schemas.openxmlformats.org/officeDocument/2006/relationships/slide" Target="slides/slide193.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slide" Target="slides/slide158.xml"/><Relationship Id="rId182" Type="http://schemas.openxmlformats.org/officeDocument/2006/relationships/slide" Target="slides/slide174.xml"/><Relationship Id="rId187" Type="http://schemas.openxmlformats.org/officeDocument/2006/relationships/slide" Target="slides/slide179.xml"/><Relationship Id="rId217"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212" Type="http://schemas.openxmlformats.org/officeDocument/2006/relationships/slide" Target="slides/slide204.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172" Type="http://schemas.openxmlformats.org/officeDocument/2006/relationships/slide" Target="slides/slide164.xml"/><Relationship Id="rId193" Type="http://schemas.openxmlformats.org/officeDocument/2006/relationships/slide" Target="slides/slide185.xml"/><Relationship Id="rId202" Type="http://schemas.openxmlformats.org/officeDocument/2006/relationships/slide" Target="slides/slide194.xml"/><Relationship Id="rId207" Type="http://schemas.openxmlformats.org/officeDocument/2006/relationships/slide" Target="slides/slide199.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1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199" Type="http://schemas.openxmlformats.org/officeDocument/2006/relationships/slide" Target="slides/slide191.xml"/><Relationship Id="rId203" Type="http://schemas.openxmlformats.org/officeDocument/2006/relationships/slide" Target="slides/slide195.xml"/><Relationship Id="rId208" Type="http://schemas.openxmlformats.org/officeDocument/2006/relationships/slide" Target="slides/slide200.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14" Type="http://schemas.openxmlformats.org/officeDocument/2006/relationships/presProps" Target="presProps.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slide" Target="slides/slide201.xml"/><Relationship Id="rId190" Type="http://schemas.openxmlformats.org/officeDocument/2006/relationships/slide" Target="slides/slide182.xml"/><Relationship Id="rId204" Type="http://schemas.openxmlformats.org/officeDocument/2006/relationships/slide" Target="slides/slide196.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1.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slide" Target="slides/slide202.xml"/><Relationship Id="rId215" Type="http://schemas.openxmlformats.org/officeDocument/2006/relationships/viewProps" Target="viewProps.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Remote</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9184-4876-94AD-36175B356137}"/>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184-4876-94AD-36175B356137}"/>
              </c:ext>
            </c:extLst>
          </c:dPt>
          <c:cat>
            <c:numRef>
              <c:f>Sheet1!$A$2:$A$3</c:f>
              <c:numCache>
                <c:formatCode>General</c:formatCode>
                <c:ptCount val="2"/>
                <c:pt idx="0">
                  <c:v>1</c:v>
                </c:pt>
                <c:pt idx="1">
                  <c:v>2</c:v>
                </c:pt>
              </c:numCache>
            </c:numRef>
          </c:cat>
          <c:val>
            <c:numRef>
              <c:f>Sheet1!$B$2:$B$3</c:f>
              <c:numCache>
                <c:formatCode>General</c:formatCode>
                <c:ptCount val="2"/>
                <c:pt idx="0">
                  <c:v>39</c:v>
                </c:pt>
                <c:pt idx="1">
                  <c:v>61</c:v>
                </c:pt>
              </c:numCache>
            </c:numRef>
          </c:val>
          <c:extLst>
            <c:ext xmlns:c16="http://schemas.microsoft.com/office/drawing/2014/chart" uri="{C3380CC4-5D6E-409C-BE32-E72D297353CC}">
              <c16:uniqueId val="{00000004-9184-4876-94AD-36175B356137}"/>
            </c:ext>
          </c:extLst>
        </c:ser>
        <c:dLbls>
          <c:showLegendKey val="0"/>
          <c:showVal val="0"/>
          <c:showCatName val="0"/>
          <c:showSerName val="0"/>
          <c:showPercent val="0"/>
          <c:showBubbleSize val="0"/>
          <c:showLeaderLines val="1"/>
        </c:dLbls>
        <c:firstSliceAng val="0"/>
        <c:holeSize val="7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Remote</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9D8F-495B-AAD9-63629EF499E6}"/>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D8F-495B-AAD9-63629EF499E6}"/>
              </c:ext>
            </c:extLst>
          </c:dPt>
          <c:cat>
            <c:numRef>
              <c:f>Sheet1!$A$2:$A$3</c:f>
              <c:numCache>
                <c:formatCode>General</c:formatCode>
                <c:ptCount val="2"/>
                <c:pt idx="0">
                  <c:v>1</c:v>
                </c:pt>
                <c:pt idx="1">
                  <c:v>2</c:v>
                </c:pt>
              </c:numCache>
            </c:numRef>
          </c:cat>
          <c:val>
            <c:numRef>
              <c:f>Sheet1!$B$2:$B$3</c:f>
              <c:numCache>
                <c:formatCode>General</c:formatCode>
                <c:ptCount val="2"/>
                <c:pt idx="0">
                  <c:v>29</c:v>
                </c:pt>
                <c:pt idx="1">
                  <c:v>71</c:v>
                </c:pt>
              </c:numCache>
            </c:numRef>
          </c:val>
          <c:extLst>
            <c:ext xmlns:c16="http://schemas.microsoft.com/office/drawing/2014/chart" uri="{C3380CC4-5D6E-409C-BE32-E72D297353CC}">
              <c16:uniqueId val="{00000004-9D8F-495B-AAD9-63629EF499E6}"/>
            </c:ext>
          </c:extLst>
        </c:ser>
        <c:dLbls>
          <c:showLegendKey val="0"/>
          <c:showVal val="0"/>
          <c:showCatName val="0"/>
          <c:showSerName val="0"/>
          <c:showPercent val="0"/>
          <c:showBubbleSize val="0"/>
          <c:showLeaderLines val="1"/>
        </c:dLbls>
        <c:firstSliceAng val="0"/>
        <c:holeSize val="7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Remote</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88FF-40B2-BD54-878EF89B709D}"/>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88FF-40B2-BD54-878EF89B709D}"/>
              </c:ext>
            </c:extLst>
          </c:dPt>
          <c:cat>
            <c:numRef>
              <c:f>Sheet1!$A$2:$A$3</c:f>
              <c:numCache>
                <c:formatCode>General</c:formatCode>
                <c:ptCount val="2"/>
                <c:pt idx="0">
                  <c:v>1</c:v>
                </c:pt>
                <c:pt idx="1">
                  <c:v>2</c:v>
                </c:pt>
              </c:numCache>
            </c:numRef>
          </c:cat>
          <c:val>
            <c:numRef>
              <c:f>Sheet1!$B$2:$B$3</c:f>
              <c:numCache>
                <c:formatCode>General</c:formatCode>
                <c:ptCount val="2"/>
                <c:pt idx="0">
                  <c:v>71</c:v>
                </c:pt>
                <c:pt idx="1">
                  <c:v>29</c:v>
                </c:pt>
              </c:numCache>
            </c:numRef>
          </c:val>
          <c:extLst>
            <c:ext xmlns:c16="http://schemas.microsoft.com/office/drawing/2014/chart" uri="{C3380CC4-5D6E-409C-BE32-E72D297353CC}">
              <c16:uniqueId val="{00000004-88FF-40B2-BD54-878EF89B709D}"/>
            </c:ext>
          </c:extLst>
        </c:ser>
        <c:dLbls>
          <c:showLegendKey val="0"/>
          <c:showVal val="0"/>
          <c:showCatName val="0"/>
          <c:showSerName val="0"/>
          <c:showPercent val="0"/>
          <c:showBubbleSize val="0"/>
          <c:showLeaderLines val="1"/>
        </c:dLbls>
        <c:firstSliceAng val="0"/>
        <c:holeSize val="7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Remote</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4-4AD6-4E4C-AD15-1738406CD093}"/>
              </c:ext>
            </c:extLst>
          </c:dPt>
          <c:dPt>
            <c:idx val="1"/>
            <c:bubble3D val="0"/>
            <c:spPr>
              <a:solidFill>
                <a:schemeClr val="tx2"/>
              </a:solidFill>
              <a:ln w="19050">
                <a:solidFill>
                  <a:schemeClr val="lt1"/>
                </a:solidFill>
              </a:ln>
              <a:effectLst/>
            </c:spPr>
            <c:extLst>
              <c:ext xmlns:c16="http://schemas.microsoft.com/office/drawing/2014/chart" uri="{C3380CC4-5D6E-409C-BE32-E72D297353CC}">
                <c16:uniqueId val="{00000003-4AD6-4E4C-AD15-1738406CD093}"/>
              </c:ext>
            </c:extLst>
          </c:dPt>
          <c:cat>
            <c:numRef>
              <c:f>Sheet1!$A$2:$A$3</c:f>
              <c:numCache>
                <c:formatCode>General</c:formatCode>
                <c:ptCount val="2"/>
                <c:pt idx="0">
                  <c:v>1</c:v>
                </c:pt>
                <c:pt idx="1">
                  <c:v>2</c:v>
                </c:pt>
              </c:numCache>
            </c:numRef>
          </c:cat>
          <c:val>
            <c:numRef>
              <c:f>Sheet1!$B$2:$B$3</c:f>
              <c:numCache>
                <c:formatCode>General</c:formatCode>
                <c:ptCount val="2"/>
                <c:pt idx="0">
                  <c:v>89</c:v>
                </c:pt>
                <c:pt idx="1">
                  <c:v>11</c:v>
                </c:pt>
              </c:numCache>
            </c:numRef>
          </c:val>
          <c:extLst>
            <c:ext xmlns:c16="http://schemas.microsoft.com/office/drawing/2014/chart" uri="{C3380CC4-5D6E-409C-BE32-E72D297353CC}">
              <c16:uniqueId val="{00000000-4AD6-4E4C-AD15-1738406CD093}"/>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VPN</c:v>
                </c:pt>
                <c:pt idx="1">
                  <c:v>CASB</c:v>
                </c:pt>
                <c:pt idx="2">
                  <c:v>Endpoint security</c:v>
                </c:pt>
                <c:pt idx="3">
                  <c:v>SIEM</c:v>
                </c:pt>
                <c:pt idx="4">
                  <c:v>Anti-phishing tools</c:v>
                </c:pt>
              </c:strCache>
            </c:strRef>
          </c:cat>
          <c:val>
            <c:numRef>
              <c:f>Sheet1!$B$2:$B$6</c:f>
              <c:numCache>
                <c:formatCode>General</c:formatCode>
                <c:ptCount val="5"/>
                <c:pt idx="0">
                  <c:v>12</c:v>
                </c:pt>
                <c:pt idx="1">
                  <c:v>13</c:v>
                </c:pt>
                <c:pt idx="2">
                  <c:v>15</c:v>
                </c:pt>
                <c:pt idx="3">
                  <c:v>16</c:v>
                </c:pt>
                <c:pt idx="4">
                  <c:v>17</c:v>
                </c:pt>
              </c:numCache>
            </c:numRef>
          </c:val>
          <c:extLst>
            <c:ext xmlns:c16="http://schemas.microsoft.com/office/drawing/2014/chart" uri="{C3380CC4-5D6E-409C-BE32-E72D297353CC}">
              <c16:uniqueId val="{00000000-2EE2-48C0-B8C2-FB02AD57A144}"/>
            </c:ext>
          </c:extLst>
        </c:ser>
        <c:dLbls>
          <c:showLegendKey val="0"/>
          <c:showVal val="1"/>
          <c:showCatName val="0"/>
          <c:showSerName val="0"/>
          <c:showPercent val="0"/>
          <c:showBubbleSize val="0"/>
        </c:dLbls>
        <c:gapWidth val="150"/>
        <c:overlap val="-25"/>
        <c:axId val="2132887519"/>
        <c:axId val="2132871295"/>
      </c:barChart>
      <c:catAx>
        <c:axId val="21328875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2871295"/>
        <c:crosses val="autoZero"/>
        <c:auto val="1"/>
        <c:lblAlgn val="ctr"/>
        <c:lblOffset val="100"/>
        <c:noMultiLvlLbl val="0"/>
      </c:catAx>
      <c:valAx>
        <c:axId val="2132871295"/>
        <c:scaling>
          <c:orientation val="minMax"/>
        </c:scaling>
        <c:delete val="1"/>
        <c:axPos val="b"/>
        <c:numFmt formatCode="General" sourceLinked="1"/>
        <c:majorTickMark val="none"/>
        <c:minorTickMark val="none"/>
        <c:tickLblPos val="nextTo"/>
        <c:crossAx val="2132887519"/>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End-user security education</c:v>
                </c:pt>
                <c:pt idx="1">
                  <c:v>VPN</c:v>
                </c:pt>
                <c:pt idx="2">
                  <c:v>Anti-phishing tools</c:v>
                </c:pt>
                <c:pt idx="3">
                  <c:v>Endpoint device protections</c:v>
                </c:pt>
                <c:pt idx="4">
                  <c:v>Multi-factor authentication</c:v>
                </c:pt>
              </c:strCache>
            </c:strRef>
          </c:cat>
          <c:val>
            <c:numRef>
              <c:f>Sheet1!$B$2:$B$6</c:f>
              <c:numCache>
                <c:formatCode>General</c:formatCode>
                <c:ptCount val="5"/>
                <c:pt idx="0">
                  <c:v>13</c:v>
                </c:pt>
                <c:pt idx="1">
                  <c:v>13</c:v>
                </c:pt>
                <c:pt idx="2">
                  <c:v>17</c:v>
                </c:pt>
                <c:pt idx="3">
                  <c:v>19</c:v>
                </c:pt>
                <c:pt idx="4">
                  <c:v>19</c:v>
                </c:pt>
              </c:numCache>
            </c:numRef>
          </c:val>
          <c:extLst>
            <c:ext xmlns:c16="http://schemas.microsoft.com/office/drawing/2014/chart" uri="{C3380CC4-5D6E-409C-BE32-E72D297353CC}">
              <c16:uniqueId val="{00000000-2EE2-48C0-B8C2-FB02AD57A144}"/>
            </c:ext>
          </c:extLst>
        </c:ser>
        <c:dLbls>
          <c:showLegendKey val="0"/>
          <c:showVal val="1"/>
          <c:showCatName val="0"/>
          <c:showSerName val="0"/>
          <c:showPercent val="0"/>
          <c:showBubbleSize val="0"/>
        </c:dLbls>
        <c:gapWidth val="150"/>
        <c:overlap val="-25"/>
        <c:axId val="2132887519"/>
        <c:axId val="2132871295"/>
      </c:barChart>
      <c:catAx>
        <c:axId val="21328875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2871295"/>
        <c:crosses val="autoZero"/>
        <c:auto val="1"/>
        <c:lblAlgn val="ctr"/>
        <c:lblOffset val="100"/>
        <c:noMultiLvlLbl val="0"/>
      </c:catAx>
      <c:valAx>
        <c:axId val="2132871295"/>
        <c:scaling>
          <c:orientation val="minMax"/>
        </c:scaling>
        <c:delete val="1"/>
        <c:axPos val="b"/>
        <c:numFmt formatCode="General" sourceLinked="1"/>
        <c:majorTickMark val="none"/>
        <c:minorTickMark val="none"/>
        <c:tickLblPos val="nextTo"/>
        <c:crossAx val="2132887519"/>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Threat Intelligence</c:v>
                </c:pt>
                <c:pt idx="1">
                  <c:v>Anti-phishing tools</c:v>
                </c:pt>
                <c:pt idx="2">
                  <c:v>Network Security</c:v>
                </c:pt>
                <c:pt idx="3">
                  <c:v>Data and Information Security</c:v>
                </c:pt>
                <c:pt idx="4">
                  <c:v>Cloud Security</c:v>
                </c:pt>
              </c:strCache>
            </c:strRef>
          </c:cat>
          <c:val>
            <c:numRef>
              <c:f>Sheet1!$B$2:$B$6</c:f>
              <c:numCache>
                <c:formatCode>General</c:formatCode>
                <c:ptCount val="5"/>
                <c:pt idx="0">
                  <c:v>23</c:v>
                </c:pt>
                <c:pt idx="1">
                  <c:v>25</c:v>
                </c:pt>
                <c:pt idx="2">
                  <c:v>28</c:v>
                </c:pt>
                <c:pt idx="3">
                  <c:v>29</c:v>
                </c:pt>
                <c:pt idx="4">
                  <c:v>39</c:v>
                </c:pt>
              </c:numCache>
            </c:numRef>
          </c:val>
          <c:extLst>
            <c:ext xmlns:c16="http://schemas.microsoft.com/office/drawing/2014/chart" uri="{C3380CC4-5D6E-409C-BE32-E72D297353CC}">
              <c16:uniqueId val="{00000000-2EE2-48C0-B8C2-FB02AD57A144}"/>
            </c:ext>
          </c:extLst>
        </c:ser>
        <c:dLbls>
          <c:showLegendKey val="0"/>
          <c:showVal val="1"/>
          <c:showCatName val="0"/>
          <c:showSerName val="0"/>
          <c:showPercent val="0"/>
          <c:showBubbleSize val="0"/>
        </c:dLbls>
        <c:gapWidth val="150"/>
        <c:overlap val="-25"/>
        <c:axId val="2132887519"/>
        <c:axId val="2132871295"/>
      </c:barChart>
      <c:catAx>
        <c:axId val="21328875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2871295"/>
        <c:crosses val="autoZero"/>
        <c:auto val="1"/>
        <c:lblAlgn val="ctr"/>
        <c:lblOffset val="100"/>
        <c:noMultiLvlLbl val="0"/>
      </c:catAx>
      <c:valAx>
        <c:axId val="2132871295"/>
        <c:scaling>
          <c:orientation val="minMax"/>
        </c:scaling>
        <c:delete val="1"/>
        <c:axPos val="b"/>
        <c:numFmt formatCode="General" sourceLinked="1"/>
        <c:majorTickMark val="none"/>
        <c:minorTickMark val="none"/>
        <c:tickLblPos val="nextTo"/>
        <c:crossAx val="2132887519"/>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0.43473</cdr:x>
      <cdr:y>0.18402</cdr:y>
    </cdr:from>
    <cdr:to>
      <cdr:x>0.46737</cdr:x>
      <cdr:y>0.22947</cdr:y>
    </cdr:to>
    <cdr:grpSp>
      <cdr:nvGrpSpPr>
        <cdr:cNvPr id="2" name="Group 1">
          <a:extLst xmlns:a="http://schemas.openxmlformats.org/drawingml/2006/main">
            <a:ext uri="{FF2B5EF4-FFF2-40B4-BE49-F238E27FC236}">
              <a16:creationId xmlns:a16="http://schemas.microsoft.com/office/drawing/2014/main" id="{C4ACCE2E-3CA7-476D-B311-C7F21D470B26}"/>
            </a:ext>
          </a:extLst>
        </cdr:cNvPr>
        <cdr:cNvGrpSpPr/>
      </cdr:nvGrpSpPr>
      <cdr:grpSpPr>
        <a:xfrm xmlns:a="http://schemas.openxmlformats.org/drawingml/2006/main">
          <a:off x="3097638" y="874148"/>
          <a:ext cx="232574" cy="215900"/>
          <a:chOff x="5874162" y="3092897"/>
          <a:chExt cx="418905" cy="388882"/>
        </a:xfrm>
        <a:solidFill xmlns:a="http://schemas.openxmlformats.org/drawingml/2006/main">
          <a:schemeClr val="accent6"/>
        </a:solidFill>
      </cdr:grpSpPr>
      <cdr:sp macro="" textlink="">
        <cdr:nvSpPr>
          <cdr:cNvPr id="3" name="Freeform 50">
            <a:extLst xmlns:a="http://schemas.openxmlformats.org/drawingml/2006/main">
              <a:ext uri="{FF2B5EF4-FFF2-40B4-BE49-F238E27FC236}">
                <a16:creationId xmlns:a16="http://schemas.microsoft.com/office/drawing/2014/main" id="{5834AA2B-78AD-4FAC-8955-1AB5C0BBDC46}"/>
              </a:ext>
            </a:extLst>
          </cdr:cNvPr>
          <cdr:cNvSpPr>
            <a:spLocks xmlns:a="http://schemas.openxmlformats.org/drawingml/2006/main" noEditPoints="1"/>
          </cdr:cNvSpPr>
        </cdr:nvSpPr>
        <cdr:spPr bwMode="auto">
          <a:xfrm xmlns:a="http://schemas.openxmlformats.org/drawingml/2006/main">
            <a:off x="6030005" y="3367402"/>
            <a:ext cx="114377" cy="114377"/>
          </a:xfrm>
          <a:custGeom xmlns:a="http://schemas.openxmlformats.org/drawingml/2006/main">
            <a:avLst/>
            <a:gdLst>
              <a:gd name="T0" fmla="*/ 52 w 104"/>
              <a:gd name="T1" fmla="*/ 104 h 104"/>
              <a:gd name="T2" fmla="*/ 0 w 104"/>
              <a:gd name="T3" fmla="*/ 52 h 104"/>
              <a:gd name="T4" fmla="*/ 52 w 104"/>
              <a:gd name="T5" fmla="*/ 0 h 104"/>
              <a:gd name="T6" fmla="*/ 104 w 104"/>
              <a:gd name="T7" fmla="*/ 52 h 104"/>
              <a:gd name="T8" fmla="*/ 52 w 104"/>
              <a:gd name="T9" fmla="*/ 104 h 104"/>
              <a:gd name="T10" fmla="*/ 52 w 104"/>
              <a:gd name="T11" fmla="*/ 24 h 104"/>
              <a:gd name="T12" fmla="*/ 24 w 104"/>
              <a:gd name="T13" fmla="*/ 52 h 104"/>
              <a:gd name="T14" fmla="*/ 52 w 104"/>
              <a:gd name="T15" fmla="*/ 80 h 104"/>
              <a:gd name="T16" fmla="*/ 80 w 104"/>
              <a:gd name="T17" fmla="*/ 52 h 104"/>
              <a:gd name="T18" fmla="*/ 52 w 104"/>
              <a:gd name="T19"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104"/>
                </a:moveTo>
                <a:cubicBezTo>
                  <a:pt x="23" y="104"/>
                  <a:pt x="0" y="81"/>
                  <a:pt x="0" y="52"/>
                </a:cubicBezTo>
                <a:cubicBezTo>
                  <a:pt x="0" y="23"/>
                  <a:pt x="23" y="0"/>
                  <a:pt x="52" y="0"/>
                </a:cubicBezTo>
                <a:cubicBezTo>
                  <a:pt x="81" y="0"/>
                  <a:pt x="104" y="23"/>
                  <a:pt x="104" y="52"/>
                </a:cubicBezTo>
                <a:cubicBezTo>
                  <a:pt x="104" y="81"/>
                  <a:pt x="81" y="104"/>
                  <a:pt x="52" y="104"/>
                </a:cubicBezTo>
                <a:close/>
                <a:moveTo>
                  <a:pt x="52" y="24"/>
                </a:moveTo>
                <a:cubicBezTo>
                  <a:pt x="37" y="24"/>
                  <a:pt x="24" y="36"/>
                  <a:pt x="24" y="52"/>
                </a:cubicBezTo>
                <a:cubicBezTo>
                  <a:pt x="24" y="68"/>
                  <a:pt x="37" y="80"/>
                  <a:pt x="52" y="80"/>
                </a:cubicBezTo>
                <a:cubicBezTo>
                  <a:pt x="68" y="80"/>
                  <a:pt x="80" y="68"/>
                  <a:pt x="80" y="52"/>
                </a:cubicBezTo>
                <a:cubicBezTo>
                  <a:pt x="80" y="36"/>
                  <a:pt x="68" y="24"/>
                  <a:pt x="52" y="24"/>
                </a:cubicBezTo>
                <a:close/>
              </a:path>
            </a:pathLst>
          </a:custGeom>
          <a:grpFill xmlns:a="http://schemas.openxmlformats.org/drawingml/2006/main"/>
          <a:ln xmlns:a="http://schemas.openxmlformats.org/drawingml/2006/main" w="9525">
            <a:noFill/>
            <a:round/>
            <a:headEnd/>
            <a:tailEnd/>
          </a:ln>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cdr:txBody>
      </cdr:sp>
      <cdr:sp macro="" textlink="">
        <cdr:nvSpPr>
          <cdr:cNvPr id="4" name="Freeform 66">
            <a:extLst xmlns:a="http://schemas.openxmlformats.org/drawingml/2006/main">
              <a:ext uri="{FF2B5EF4-FFF2-40B4-BE49-F238E27FC236}">
                <a16:creationId xmlns:a16="http://schemas.microsoft.com/office/drawing/2014/main" id="{9CCDF4BA-89DA-4917-A081-A2E800DF9D20}"/>
              </a:ext>
            </a:extLst>
          </cdr:cNvPr>
          <cdr:cNvSpPr>
            <a:spLocks xmlns:a="http://schemas.openxmlformats.org/drawingml/2006/main"/>
          </cdr:cNvSpPr>
        </cdr:nvSpPr>
        <cdr:spPr bwMode="auto">
          <a:xfrm xmlns:a="http://schemas.openxmlformats.org/drawingml/2006/main">
            <a:off x="6001411" y="3291627"/>
            <a:ext cx="168706" cy="52900"/>
          </a:xfrm>
          <a:custGeom xmlns:a="http://schemas.openxmlformats.org/drawingml/2006/main">
            <a:avLst/>
            <a:gdLst>
              <a:gd name="T0" fmla="*/ 13 w 153"/>
              <a:gd name="T1" fmla="*/ 48 h 48"/>
              <a:gd name="T2" fmla="*/ 4 w 153"/>
              <a:gd name="T3" fmla="*/ 44 h 48"/>
              <a:gd name="T4" fmla="*/ 5 w 153"/>
              <a:gd name="T5" fmla="*/ 27 h 48"/>
              <a:gd name="T6" fmla="*/ 77 w 153"/>
              <a:gd name="T7" fmla="*/ 0 h 48"/>
              <a:gd name="T8" fmla="*/ 147 w 153"/>
              <a:gd name="T9" fmla="*/ 25 h 48"/>
              <a:gd name="T10" fmla="*/ 148 w 153"/>
              <a:gd name="T11" fmla="*/ 42 h 48"/>
              <a:gd name="T12" fmla="*/ 131 w 153"/>
              <a:gd name="T13" fmla="*/ 43 h 48"/>
              <a:gd name="T14" fmla="*/ 77 w 153"/>
              <a:gd name="T15" fmla="*/ 24 h 48"/>
              <a:gd name="T16" fmla="*/ 21 w 153"/>
              <a:gd name="T17" fmla="*/ 45 h 48"/>
              <a:gd name="T18" fmla="*/ 13 w 153"/>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48">
                <a:moveTo>
                  <a:pt x="13" y="48"/>
                </a:moveTo>
                <a:cubicBezTo>
                  <a:pt x="10" y="48"/>
                  <a:pt x="6" y="47"/>
                  <a:pt x="4" y="44"/>
                </a:cubicBezTo>
                <a:cubicBezTo>
                  <a:pt x="0" y="39"/>
                  <a:pt x="0" y="32"/>
                  <a:pt x="5" y="27"/>
                </a:cubicBezTo>
                <a:cubicBezTo>
                  <a:pt x="25" y="10"/>
                  <a:pt x="51" y="0"/>
                  <a:pt x="77" y="0"/>
                </a:cubicBezTo>
                <a:cubicBezTo>
                  <a:pt x="103" y="0"/>
                  <a:pt x="127" y="9"/>
                  <a:pt x="147" y="25"/>
                </a:cubicBezTo>
                <a:cubicBezTo>
                  <a:pt x="152" y="29"/>
                  <a:pt x="153" y="37"/>
                  <a:pt x="148" y="42"/>
                </a:cubicBezTo>
                <a:cubicBezTo>
                  <a:pt x="144" y="47"/>
                  <a:pt x="137" y="48"/>
                  <a:pt x="131" y="43"/>
                </a:cubicBezTo>
                <a:cubicBezTo>
                  <a:pt x="116" y="31"/>
                  <a:pt x="97" y="24"/>
                  <a:pt x="77" y="24"/>
                </a:cubicBezTo>
                <a:cubicBezTo>
                  <a:pt x="57" y="24"/>
                  <a:pt x="37" y="32"/>
                  <a:pt x="21" y="45"/>
                </a:cubicBezTo>
                <a:cubicBezTo>
                  <a:pt x="19" y="47"/>
                  <a:pt x="16" y="48"/>
                  <a:pt x="13" y="48"/>
                </a:cubicBezTo>
                <a:close/>
              </a:path>
            </a:pathLst>
          </a:custGeom>
          <a:grpFill xmlns:a="http://schemas.openxmlformats.org/drawingml/2006/main"/>
          <a:ln xmlns:a="http://schemas.openxmlformats.org/drawingml/2006/main" w="9525">
            <a:noFill/>
            <a:round/>
            <a:headEnd/>
            <a:tailEnd/>
          </a:ln>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cdr:txBody>
      </cdr:sp>
      <cdr:sp macro="" textlink="">
        <cdr:nvSpPr>
          <cdr:cNvPr id="5" name="Freeform 67">
            <a:extLst xmlns:a="http://schemas.openxmlformats.org/drawingml/2006/main">
              <a:ext uri="{FF2B5EF4-FFF2-40B4-BE49-F238E27FC236}">
                <a16:creationId xmlns:a16="http://schemas.microsoft.com/office/drawing/2014/main" id="{2DA8E218-8F73-47C4-912A-6599097EC117}"/>
              </a:ext>
            </a:extLst>
          </cdr:cNvPr>
          <cdr:cNvSpPr>
            <a:spLocks xmlns:a="http://schemas.openxmlformats.org/drawingml/2006/main"/>
          </cdr:cNvSpPr>
        </cdr:nvSpPr>
        <cdr:spPr bwMode="auto">
          <a:xfrm xmlns:a="http://schemas.openxmlformats.org/drawingml/2006/main">
            <a:off x="5942791" y="3198695"/>
            <a:ext cx="284512" cy="77204"/>
          </a:xfrm>
          <a:custGeom xmlns:a="http://schemas.openxmlformats.org/drawingml/2006/main">
            <a:avLst/>
            <a:gdLst>
              <a:gd name="T0" fmla="*/ 13 w 259"/>
              <a:gd name="T1" fmla="*/ 71 h 71"/>
              <a:gd name="T2" fmla="*/ 4 w 259"/>
              <a:gd name="T3" fmla="*/ 67 h 71"/>
              <a:gd name="T4" fmla="*/ 5 w 259"/>
              <a:gd name="T5" fmla="*/ 50 h 71"/>
              <a:gd name="T6" fmla="*/ 131 w 259"/>
              <a:gd name="T7" fmla="*/ 0 h 71"/>
              <a:gd name="T8" fmla="*/ 253 w 259"/>
              <a:gd name="T9" fmla="*/ 46 h 71"/>
              <a:gd name="T10" fmla="*/ 254 w 259"/>
              <a:gd name="T11" fmla="*/ 63 h 71"/>
              <a:gd name="T12" fmla="*/ 237 w 259"/>
              <a:gd name="T13" fmla="*/ 64 h 71"/>
              <a:gd name="T14" fmla="*/ 131 w 259"/>
              <a:gd name="T15" fmla="*/ 24 h 71"/>
              <a:gd name="T16" fmla="*/ 21 w 259"/>
              <a:gd name="T17" fmla="*/ 67 h 71"/>
              <a:gd name="T18" fmla="*/ 13 w 259"/>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71">
                <a:moveTo>
                  <a:pt x="13" y="71"/>
                </a:moveTo>
                <a:cubicBezTo>
                  <a:pt x="10" y="71"/>
                  <a:pt x="7" y="69"/>
                  <a:pt x="4" y="67"/>
                </a:cubicBezTo>
                <a:cubicBezTo>
                  <a:pt x="0" y="62"/>
                  <a:pt x="0" y="55"/>
                  <a:pt x="5" y="50"/>
                </a:cubicBezTo>
                <a:cubicBezTo>
                  <a:pt x="39" y="18"/>
                  <a:pt x="84" y="0"/>
                  <a:pt x="131" y="0"/>
                </a:cubicBezTo>
                <a:cubicBezTo>
                  <a:pt x="176" y="0"/>
                  <a:pt x="219" y="16"/>
                  <a:pt x="253" y="46"/>
                </a:cubicBezTo>
                <a:cubicBezTo>
                  <a:pt x="258" y="50"/>
                  <a:pt x="259" y="58"/>
                  <a:pt x="254" y="63"/>
                </a:cubicBezTo>
                <a:cubicBezTo>
                  <a:pt x="250" y="68"/>
                  <a:pt x="242" y="68"/>
                  <a:pt x="237" y="64"/>
                </a:cubicBezTo>
                <a:cubicBezTo>
                  <a:pt x="208" y="38"/>
                  <a:pt x="170" y="24"/>
                  <a:pt x="131" y="24"/>
                </a:cubicBezTo>
                <a:cubicBezTo>
                  <a:pt x="90" y="24"/>
                  <a:pt x="51" y="39"/>
                  <a:pt x="21" y="67"/>
                </a:cubicBezTo>
                <a:cubicBezTo>
                  <a:pt x="19" y="70"/>
                  <a:pt x="16" y="71"/>
                  <a:pt x="13" y="71"/>
                </a:cubicBezTo>
                <a:close/>
              </a:path>
            </a:pathLst>
          </a:custGeom>
          <a:grpFill xmlns:a="http://schemas.openxmlformats.org/drawingml/2006/main"/>
          <a:ln xmlns:a="http://schemas.openxmlformats.org/drawingml/2006/main" w="9525">
            <a:noFill/>
            <a:round/>
            <a:headEnd/>
            <a:tailEnd/>
          </a:ln>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cdr:txBody>
      </cdr:sp>
      <cdr:sp macro="" textlink="">
        <cdr:nvSpPr>
          <cdr:cNvPr id="6" name="Freeform 68">
            <a:extLst xmlns:a="http://schemas.openxmlformats.org/drawingml/2006/main">
              <a:ext uri="{FF2B5EF4-FFF2-40B4-BE49-F238E27FC236}">
                <a16:creationId xmlns:a16="http://schemas.microsoft.com/office/drawing/2014/main" id="{715D8380-3EC5-440C-A301-A8318A5632D1}"/>
              </a:ext>
            </a:extLst>
          </cdr:cNvPr>
          <cdr:cNvSpPr>
            <a:spLocks xmlns:a="http://schemas.openxmlformats.org/drawingml/2006/main"/>
          </cdr:cNvSpPr>
        </cdr:nvSpPr>
        <cdr:spPr bwMode="auto">
          <a:xfrm xmlns:a="http://schemas.openxmlformats.org/drawingml/2006/main">
            <a:off x="5874162" y="3092897"/>
            <a:ext cx="418905" cy="104369"/>
          </a:xfrm>
          <a:custGeom xmlns:a="http://schemas.openxmlformats.org/drawingml/2006/main">
            <a:avLst/>
            <a:gdLst>
              <a:gd name="T0" fmla="*/ 13 w 382"/>
              <a:gd name="T1" fmla="*/ 96 h 96"/>
              <a:gd name="T2" fmla="*/ 4 w 382"/>
              <a:gd name="T3" fmla="*/ 92 h 96"/>
              <a:gd name="T4" fmla="*/ 5 w 382"/>
              <a:gd name="T5" fmla="*/ 75 h 96"/>
              <a:gd name="T6" fmla="*/ 194 w 382"/>
              <a:gd name="T7" fmla="*/ 0 h 96"/>
              <a:gd name="T8" fmla="*/ 377 w 382"/>
              <a:gd name="T9" fmla="*/ 69 h 96"/>
              <a:gd name="T10" fmla="*/ 378 w 382"/>
              <a:gd name="T11" fmla="*/ 86 h 96"/>
              <a:gd name="T12" fmla="*/ 361 w 382"/>
              <a:gd name="T13" fmla="*/ 87 h 96"/>
              <a:gd name="T14" fmla="*/ 194 w 382"/>
              <a:gd name="T15" fmla="*/ 24 h 96"/>
              <a:gd name="T16" fmla="*/ 21 w 382"/>
              <a:gd name="T17" fmla="*/ 93 h 96"/>
              <a:gd name="T18" fmla="*/ 13 w 382"/>
              <a:gd name="T1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96">
                <a:moveTo>
                  <a:pt x="13" y="96"/>
                </a:moveTo>
                <a:cubicBezTo>
                  <a:pt x="10" y="96"/>
                  <a:pt x="7" y="95"/>
                  <a:pt x="4" y="92"/>
                </a:cubicBezTo>
                <a:cubicBezTo>
                  <a:pt x="0" y="87"/>
                  <a:pt x="0" y="80"/>
                  <a:pt x="5" y="75"/>
                </a:cubicBezTo>
                <a:cubicBezTo>
                  <a:pt x="56" y="27"/>
                  <a:pt x="124" y="0"/>
                  <a:pt x="194" y="0"/>
                </a:cubicBezTo>
                <a:cubicBezTo>
                  <a:pt x="262" y="0"/>
                  <a:pt x="326" y="24"/>
                  <a:pt x="377" y="69"/>
                </a:cubicBezTo>
                <a:cubicBezTo>
                  <a:pt x="382" y="73"/>
                  <a:pt x="382" y="81"/>
                  <a:pt x="378" y="86"/>
                </a:cubicBezTo>
                <a:cubicBezTo>
                  <a:pt x="374" y="91"/>
                  <a:pt x="366" y="91"/>
                  <a:pt x="361" y="87"/>
                </a:cubicBezTo>
                <a:cubicBezTo>
                  <a:pt x="315" y="46"/>
                  <a:pt x="256" y="24"/>
                  <a:pt x="194" y="24"/>
                </a:cubicBezTo>
                <a:cubicBezTo>
                  <a:pt x="130" y="24"/>
                  <a:pt x="68" y="48"/>
                  <a:pt x="21" y="93"/>
                </a:cubicBezTo>
                <a:cubicBezTo>
                  <a:pt x="19" y="95"/>
                  <a:pt x="16" y="96"/>
                  <a:pt x="13" y="96"/>
                </a:cubicBezTo>
                <a:close/>
              </a:path>
            </a:pathLst>
          </a:custGeom>
          <a:grpFill xmlns:a="http://schemas.openxmlformats.org/drawingml/2006/main"/>
          <a:ln xmlns:a="http://schemas.openxmlformats.org/drawingml/2006/main" w="9525">
            <a:noFill/>
            <a:round/>
            <a:headEnd/>
            <a:tailEnd/>
          </a:ln>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cdr:txBody>
      </cdr: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0.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12/1/2021 6:52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40895945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21090789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145</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147</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workspaces created by Microsoft Defender for Cloud will not appear in the list; you can't install Azure Sentinel on them.</a:t>
            </a:r>
          </a:p>
          <a:p>
            <a:endParaRPr lang="en-US" dirty="0"/>
          </a:p>
          <a:p>
            <a:endParaRPr lang="en-US" dirty="0"/>
          </a:p>
          <a:p>
            <a:r>
              <a:rPr lang="en-US" dirty="0"/>
              <a:t>https://docs.microsoft.com/en-us/azure/sentinel/quickstart-onboard?view=o365-worldwide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149</a:t>
            </a:fld>
            <a:endParaRPr lang="en-US"/>
          </a:p>
        </p:txBody>
      </p:sp>
    </p:spTree>
    <p:extLst>
      <p:ext uri="{BB962C8B-B14F-4D97-AF65-F5344CB8AC3E}">
        <p14:creationId xmlns:p14="http://schemas.microsoft.com/office/powerpoint/2010/main" val="29127342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153</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38181273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154</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155</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157</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158</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160</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161</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 currently uses 30 days of historical data to train the machine learning systems. </a:t>
            </a:r>
          </a:p>
          <a:p>
            <a:endParaRPr lang="en-US" dirty="0"/>
          </a:p>
          <a:p>
            <a:r>
              <a:rPr lang="en-US" dirty="0"/>
              <a:t>This data is always encrypted using Microsoft’s keys as it passes through the machine learning pipeline. </a:t>
            </a:r>
          </a:p>
          <a:p>
            <a:endParaRPr lang="en-US" dirty="0"/>
          </a:p>
          <a:p>
            <a:r>
              <a:rPr lang="en-US" dirty="0"/>
              <a:t>However, the training data is not encrypted using Customer Managed Keys (CMK) if you enabled CMK in your Azure Sentinel workspace. </a:t>
            </a:r>
          </a:p>
          <a:p>
            <a:endParaRPr lang="en-US" dirty="0"/>
          </a:p>
          <a:p>
            <a:r>
              <a:rPr lang="en-US" dirty="0"/>
              <a:t>To opt out of Fusion, navigate to Azure Sentinel &amp;</a:t>
            </a:r>
            <a:r>
              <a:rPr lang="en-US" dirty="0" err="1"/>
              <a:t>gt</a:t>
            </a:r>
            <a:r>
              <a:rPr lang="en-US" dirty="0"/>
              <a:t>; Configuration &amp;</a:t>
            </a:r>
            <a:r>
              <a:rPr lang="en-US" dirty="0" err="1"/>
              <a:t>gt</a:t>
            </a:r>
            <a:r>
              <a:rPr lang="en-US" dirty="0"/>
              <a:t>; Analytics &amp;</a:t>
            </a:r>
            <a:r>
              <a:rPr lang="en-US" dirty="0" err="1"/>
              <a:t>gt</a:t>
            </a:r>
            <a:r>
              <a:rPr lang="en-US" dirty="0"/>
              <a:t>; Active rules &amp;</a:t>
            </a:r>
            <a:r>
              <a:rPr lang="en-US" dirty="0" err="1"/>
              <a:t>gt</a:t>
            </a:r>
            <a:r>
              <a:rPr lang="en-US" dirty="0"/>
              <a:t>; Advanced Multistage Attack Detection and in the Status column, select Disable.</a:t>
            </a:r>
          </a:p>
          <a:p>
            <a:endParaRPr lang="en-US" dirty="0"/>
          </a:p>
          <a:p>
            <a:r>
              <a:rPr lang="en-US" dirty="0"/>
              <a:t>As the machine learning algorithm requires 30 days' worth of data to build a baseline profile of user behavior, you must allow 30 days of Windows Security events data to be collected before any incidents can be detected.</a:t>
            </a:r>
          </a:p>
          <a:p>
            <a:endParaRPr lang="en-US" dirty="0"/>
          </a:p>
          <a:p>
            <a:r>
              <a:rPr lang="en-US" dirty="0"/>
              <a:t>https://docs.microsoft.com/en-us/azure/sentinel/fusion?view=o365-worldwide </a:t>
            </a:r>
          </a:p>
        </p:txBody>
      </p:sp>
      <p:sp>
        <p:nvSpPr>
          <p:cNvPr id="4" name="Slide Number Placeholder 3"/>
          <p:cNvSpPr>
            <a:spLocks noGrp="1"/>
          </p:cNvSpPr>
          <p:nvPr>
            <p:ph type="sldNum" sz="quarter" idx="5"/>
          </p:nvPr>
        </p:nvSpPr>
        <p:spPr/>
        <p:txBody>
          <a:bodyPr/>
          <a:lstStyle/>
          <a:p>
            <a:fld id="{09259B3D-005A-450F-B89F-6A3DD53EE3BF}" type="slidenum">
              <a:rPr lang="en-US" smtClean="0"/>
              <a:t>162</a:t>
            </a:fld>
            <a:endParaRPr lang="en-US"/>
          </a:p>
        </p:txBody>
      </p:sp>
    </p:spTree>
    <p:extLst>
      <p:ext uri="{BB962C8B-B14F-4D97-AF65-F5344CB8AC3E}">
        <p14:creationId xmlns:p14="http://schemas.microsoft.com/office/powerpoint/2010/main" val="6169871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163</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9034097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164</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165</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166</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167</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168</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170</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stored in the geographic location of the Log Analytics workspace on which you are running Azure Sentinel.</a:t>
            </a:r>
          </a:p>
          <a:p>
            <a:endParaRPr lang="en-US" dirty="0"/>
          </a:p>
          <a:p>
            <a:r>
              <a:rPr lang="en-US" dirty="0"/>
              <a:t>https://docs.microsoft.com/en-us/azure/sentinel/connect-vmware-carbon-black?view=o365-worldwide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171</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173</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174</a:t>
            </a:fld>
            <a:endParaRPr lang="en-US"/>
          </a:p>
        </p:txBody>
      </p:sp>
    </p:spTree>
    <p:extLst>
      <p:ext uri="{BB962C8B-B14F-4D97-AF65-F5344CB8AC3E}">
        <p14:creationId xmlns:p14="http://schemas.microsoft.com/office/powerpoint/2010/main" val="95722788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175</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294721916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176</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177</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178</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179</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180</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181</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182</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183</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184</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185</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12/1/2021 6:52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186</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187</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189</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190</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191</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192</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193</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195</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196</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197</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12/1/2021 6:52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12/1/2021 6:52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201</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12/1/2021 6:52 AM</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Poppins" panose="00000500000000000000" pitchFamily="2" charset="0"/>
                <a:ea typeface="Segoe UI" pitchFamily="34" charset="0"/>
                <a:cs typeface="Poppins" panose="00000500000000000000" pitchFamily="2" charset="0"/>
              </a:rPr>
              <a:t>© Microsoft Corporation. All rights reserved. </a:t>
            </a:r>
          </a:p>
        </p:txBody>
      </p:sp>
    </p:spTree>
    <p:extLst>
      <p:ext uri="{BB962C8B-B14F-4D97-AF65-F5344CB8AC3E}">
        <p14:creationId xmlns:p14="http://schemas.microsoft.com/office/powerpoint/2010/main" val="420577166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11/29/2021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12/1/2021 6:52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495982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14365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330590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80975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595860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554809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https://github.com/Azure/Azure-Security-Center/blob/main/Remediation%20scripts/Enable%20the%20built-in%20vulnerability%20assessment%20solution%20on%20virtual%20machines%20(powered%20by%20Qualys)/PowerShell/qualys-remediate-unhealthy-vms.ps1</a:t>
            </a:r>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2138089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686887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760534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843064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40082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12/1/2021 6:52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2896898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4034256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1913019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537708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2564138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12/1/2021 6:52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90370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159391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2767360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489590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12/1/2021 6:52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513740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2157676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4277396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12/1/2021 6:52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484518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12/1/2021 6:52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834163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3873211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12/1/2021 6:52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9499895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3365083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4727541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7818830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12/1/2021 6:52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3338294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4251387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7099554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050250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8530284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recommendations don't render a resource unhealthy, and they aren't included in the calculations of your secure score. </a:t>
            </a:r>
          </a:p>
          <a:p>
            <a:endParaRPr lang="en-US" dirty="0"/>
          </a:p>
          <a:p>
            <a:r>
              <a:rPr lang="en-US" dirty="0"/>
              <a:t>Remediate them wherever possible, so that when the preview period ends they'll contribute towards your score. </a:t>
            </a:r>
          </a:p>
          <a:p>
            <a:endParaRPr lang="en-US" dirty="0"/>
          </a:p>
          <a:p>
            <a:r>
              <a:rPr lang="en-US" dirty="0"/>
              <a:t>Learn more about how to respond to these recommendations in Remediate recommendations in Azure Microsoft Defender for Cloud.</a:t>
            </a:r>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5557990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management group applies its policies to its subscriptions. </a:t>
            </a:r>
          </a:p>
          <a:p>
            <a:endParaRPr lang="en-US" dirty="0"/>
          </a:p>
          <a:p>
            <a:r>
              <a:rPr lang="en-US" dirty="0"/>
              <a:t>Therefore, if you disable a subscription's policy, and the subscription belongs to a management group that still uses the same policy, then you will continue to receive the policy recommendations. </a:t>
            </a:r>
          </a:p>
          <a:p>
            <a:endParaRPr lang="en-US" dirty="0"/>
          </a:p>
          <a:p>
            <a:r>
              <a:rPr lang="en-US" dirty="0"/>
              <a:t>The policy will still be applied from the management level and the recommendations will still be generated.</a:t>
            </a:r>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17088560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382288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2981560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805806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23</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4003240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https://docs.microsoft.com/en-us/rest/api/securitycenter/</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23127426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26845978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4681795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1471284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25530218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32058788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12814581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2658107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4058772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2353391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2463592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1640446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27515625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39515970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5304537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16217931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https://docs.microsoft.com/en-us/azure/azure-resource-manager/management/request-limits-and-throttling</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269153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6693092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in Azure Sentinel can contain a maximum of 150 alerts. Microsoft 365 Defender incidents can have more than this. If a Microsoft 365 Defender incident with more than 150 alerts is synchronized to Azure Sentinel, the Sentinel incident will show as having “150+” alerts and will provide a link to the parallel incident in Microsoft 365 Defender where you will see the full set of alerts.</a:t>
            </a:r>
          </a:p>
          <a:p>
            <a:endParaRPr lang="en-US" dirty="0"/>
          </a:p>
          <a:p>
            <a:r>
              <a:rPr lang="en-US" dirty="0"/>
              <a:t>https://docs.microsoft.com/en-us/azure/sentinel/microsoft-365-defender-sentinel-integration?view=o365-worldwide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8781717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2390858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4" Type="http://schemas.openxmlformats.org/officeDocument/2006/relationships/image" Target="../media/image31.jpg"/></Relationships>
</file>

<file path=ppt/slideLayouts/_rels/slideLayout100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1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4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10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40.xml"/><Relationship Id="rId4" Type="http://schemas.openxmlformats.org/officeDocument/2006/relationships/image" Target="../media/image37.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10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Master" Target="../slideMasters/slideMaster40.xml"/><Relationship Id="rId5" Type="http://schemas.openxmlformats.org/officeDocument/2006/relationships/image" Target="../media/image41.jpg"/><Relationship Id="rId4" Type="http://schemas.openxmlformats.org/officeDocument/2006/relationships/image" Target="../media/image40.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Master" Target="../slideMasters/slideMaster4.xml"/><Relationship Id="rId5" Type="http://schemas.openxmlformats.org/officeDocument/2006/relationships/image" Target="../media/image41.jpg"/><Relationship Id="rId4" Type="http://schemas.openxmlformats.org/officeDocument/2006/relationships/image" Target="../media/image40.jpg"/></Relationships>
</file>

<file path=ppt/slideLayouts/_rels/slideLayout10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6" Type="http://schemas.openxmlformats.org/officeDocument/2006/relationships/image" Target="../media/image42.jpg"/><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6" Type="http://schemas.openxmlformats.org/officeDocument/2006/relationships/image" Target="../media/image42.jpg"/><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4" Type="http://schemas.openxmlformats.org/officeDocument/2006/relationships/image" Target="../media/image31.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4" Type="http://schemas.openxmlformats.org/officeDocument/2006/relationships/image" Target="../media/image31.jpg"/></Relationships>
</file>

<file path=ppt/slideLayouts/_rels/slideLayout106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7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6" Type="http://schemas.openxmlformats.org/officeDocument/2006/relationships/image" Target="../media/image42.jpg"/><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xml"/><Relationship Id="rId6" Type="http://schemas.openxmlformats.org/officeDocument/2006/relationships/image" Target="../media/image42.jpg"/><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0.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11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18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2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2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30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3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0.xml.rels><?xml version="1.0" encoding="UTF-8" standalone="yes"?>
<Relationships xmlns="http://schemas.openxmlformats.org/package/2006/relationships"><Relationship Id="rId2" Type="http://schemas.openxmlformats.org/officeDocument/2006/relationships/slideMaster" Target="../slideMasters/slideMaster40.xml"/><Relationship Id="rId1" Type="http://schemas.openxmlformats.org/officeDocument/2006/relationships/tags" Target="../tags/tag440.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138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0.xml.rels><?xml version="1.0" encoding="UTF-8" standalone="yes"?>
<Relationships xmlns="http://schemas.openxmlformats.org/package/2006/relationships"><Relationship Id="rId2" Type="http://schemas.openxmlformats.org/officeDocument/2006/relationships/slideMaster" Target="../slideMasters/slideMaster40.xml"/><Relationship Id="rId1" Type="http://schemas.openxmlformats.org/officeDocument/2006/relationships/tags" Target="../tags/tag450.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0.xml.rels><?xml version="1.0" encoding="UTF-8" standalone="yes"?>
<Relationships xmlns="http://schemas.openxmlformats.org/package/2006/relationships"><Relationship Id="rId2" Type="http://schemas.openxmlformats.org/officeDocument/2006/relationships/slideMaster" Target="../slideMasters/slideMaster40.xml"/><Relationship Id="rId1" Type="http://schemas.openxmlformats.org/officeDocument/2006/relationships/tags" Target="../tags/tag460.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1440.xml.rels><?xml version="1.0" encoding="UTF-8" standalone="yes"?>
<Relationships xmlns="http://schemas.openxmlformats.org/package/2006/relationships"><Relationship Id="rId2" Type="http://schemas.openxmlformats.org/officeDocument/2006/relationships/slideMaster" Target="../slideMasters/slideMaster40.xml"/><Relationship Id="rId1" Type="http://schemas.openxmlformats.org/officeDocument/2006/relationships/tags" Target="../tags/tag470.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52.xml"/><Relationship Id="rId4"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53.xml"/><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54.xml"/><Relationship Id="rId4" Type="http://schemas.openxmlformats.org/officeDocument/2006/relationships/image" Target="../media/image13.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5.xml"/><Relationship Id="rId1" Type="http://schemas.openxmlformats.org/officeDocument/2006/relationships/tags" Target="../tags/tag55.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8.xml"/><Relationship Id="rId4" Type="http://schemas.openxmlformats.org/officeDocument/2006/relationships/image" Target="../media/image2.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5.xml"/><Relationship Id="rId1" Type="http://schemas.openxmlformats.org/officeDocument/2006/relationships/tags" Target="../tags/tag59.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9.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4.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6.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7.xml"/></Relationships>
</file>

<file path=ppt/slideLayouts/_rels/slideLayout18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8.xml"/></Relationships>
</file>

<file path=ppt/slideLayouts/_rels/slideLayout18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9.xml"/></Relationships>
</file>

<file path=ppt/slideLayouts/_rels/slideLayout18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81.xml"/><Relationship Id="rId4"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82.xml"/><Relationship Id="rId4" Type="http://schemas.openxmlformats.org/officeDocument/2006/relationships/image" Target="../media/image15.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8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84.xml"/></Relationships>
</file>

<file path=ppt/slideLayouts/_rels/slideLayout18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5.xml"/><Relationship Id="rId1" Type="http://schemas.openxmlformats.org/officeDocument/2006/relationships/tags" Target="../tags/tag8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emf"/><Relationship Id="rId1" Type="http://schemas.openxmlformats.org/officeDocument/2006/relationships/slideMaster" Target="../slideMasters/slideMaster40.xml"/><Relationship Id="rId4" Type="http://schemas.openxmlformats.org/officeDocument/2006/relationships/image" Target="../media/image23.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emf"/><Relationship Id="rId1" Type="http://schemas.openxmlformats.org/officeDocument/2006/relationships/slideMaster" Target="../slideMasters/slideMaster4.xml"/><Relationship Id="rId4" Type="http://schemas.openxmlformats.org/officeDocument/2006/relationships/image" Target="../media/image23.svg"/></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5.png"/><Relationship Id="rId1" Type="http://schemas.openxmlformats.org/officeDocument/2006/relationships/slideMaster" Target="../slideMasters/slideMaster4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0.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9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9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9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0.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9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98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40.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99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jpg"/><Relationship Id="rId1" Type="http://schemas.openxmlformats.org/officeDocument/2006/relationships/slideMaster" Target="../slideMasters/slideMaster40.xml"/><Relationship Id="rId4" Type="http://schemas.openxmlformats.org/officeDocument/2006/relationships/image" Target="../media/image3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7640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95997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263560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124736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85335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1625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74025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79890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46279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5020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54516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24568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53633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56288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6012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4651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7928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061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6084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33750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05951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60783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37159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64532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712023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2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9453348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0627810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3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9189958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226630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4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17598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8741891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5600650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9008403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82860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651770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9189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78848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326364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2925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50295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216713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253854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420579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7324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171893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86848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31738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7021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5845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1736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79297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6532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635812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0.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338583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82750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80140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594258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937726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004626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002915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812387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332918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626721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79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5444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89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1023335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3021837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300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46372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206963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7868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09508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231806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0.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812416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071743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315924975"/>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513542017"/>
      </p:ext>
    </p:extLst>
  </p:cSld>
  <p:clrMapOvr>
    <a:masterClrMapping/>
  </p:clrMapOvr>
  <p:transition>
    <p:fade/>
  </p:transition>
  <p:extLst>
    <p:ext uri="{DCECCB84-F9BA-43D5-87BE-67443E8EF086}">
      <p15:sldGuideLst xmlns:p15="http://schemas.microsoft.com/office/powerpoint/2012/main"/>
    </p:ext>
  </p:extLst>
</p:sldLayout>
</file>

<file path=ppt/slideLayouts/slideLayout139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3427042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3203123680"/>
      </p:ext>
    </p:extLst>
  </p:cSld>
  <p:clrMapOvr>
    <a:masterClrMapping/>
  </p:clrMapOvr>
</p:sldLayout>
</file>

<file path=ppt/slideLayouts/slideLayout1400.xml><?xml version="1.0" encoding="utf-8"?>
<p:sldLayout xmlns:a="http://schemas.openxmlformats.org/drawingml/2006/main" xmlns:r="http://schemas.openxmlformats.org/officeDocument/2006/relationships" xmlns:p="http://schemas.openxmlformats.org/presentationml/2006/main">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493280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37849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21838091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000578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208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005665"/>
      </p:ext>
    </p:extLst>
  </p:cSld>
  <p:clrMapOvr>
    <a:masterClrMapping/>
  </p:clrMapOvr>
</p:sldLayout>
</file>

<file path=ppt/slideLayouts/slideLayout1430.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137131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010982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0.xml><?xml version="1.0" encoding="utf-8"?>
<p:sldLayout xmlns:a="http://schemas.openxmlformats.org/drawingml/2006/main" xmlns:r="http://schemas.openxmlformats.org/officeDocument/2006/relationships" xmlns:p="http://schemas.openxmlformats.org/presentationml/2006/main">
  <p:cSld name="Title Slide 1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32236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Slide 1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71717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0.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00841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838254"/>
      </p:ext>
    </p:extLst>
  </p:cSld>
  <p:clrMapOvr>
    <a:masterClrMapping/>
  </p:clrMapOvr>
  <p:transition>
    <p:fade/>
  </p:transition>
</p:sldLayout>
</file>

<file path=ppt/slideLayouts/slideLayout146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777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55105058"/>
      </p:ext>
    </p:extLst>
  </p:cSld>
  <p:clrMapOvr>
    <a:masterClrMapping/>
  </p:clrMapOvr>
  <p:transition>
    <p:fade/>
  </p:transition>
</p:sldLayout>
</file>

<file path=ppt/slideLayouts/slideLayout1480.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485480"/>
      </p:ext>
    </p:extLst>
  </p:cSld>
  <p:clrMapOvr>
    <a:masterClrMapping/>
  </p:clrMapOvr>
  <p:transition>
    <p:fade/>
  </p:transition>
</p:sldLayout>
</file>

<file path=ppt/slideLayouts/slideLayout1490.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274233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0.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4186853606"/>
      </p:ext>
    </p:extLst>
  </p:cSld>
  <p:clrMapOvr>
    <a:masterClrMapping/>
  </p:clrMapOvr>
  <p:transition>
    <p:fade/>
  </p:transition>
</p:sldLayout>
</file>

<file path=ppt/slideLayouts/slideLayout1510.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569452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221987532"/>
      </p:ext>
    </p:extLst>
  </p:cSld>
  <p:clrMapOvr>
    <a:masterClrMapping/>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7044570"/>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spTree>
    <p:custDataLst>
      <p:tags r:id="rId1"/>
    </p:custDataLst>
    <p:extLst>
      <p:ext uri="{BB962C8B-B14F-4D97-AF65-F5344CB8AC3E}">
        <p14:creationId xmlns:p14="http://schemas.microsoft.com/office/powerpoint/2010/main" val="4197654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050366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593361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2795196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1131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264419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712879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4225784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panose="00000500000000000000" pitchFamily="2" charset="0"/>
                <a:cs typeface="Poppins" panose="00000500000000000000" pitchFamily="2"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395263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470082"/>
          </a:xfrm>
        </p:spPr>
        <p:txBody>
          <a:bodyPr wrap="square">
            <a:spAutoFit/>
          </a:bodyPr>
          <a:lstStyle>
            <a:lvl1pPr marL="0" indent="0">
              <a:buNone/>
              <a:defRPr>
                <a:latin typeface="Poppins SemiBold" panose="00000700000000000000" pitchFamily="2" charset="0"/>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22722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70082"/>
          </a:xfrm>
        </p:spPr>
        <p:txBody>
          <a:bodyPr/>
          <a:lstStyle>
            <a:lvl1pPr>
              <a:defRPr>
                <a:latin typeface="Poppins SemiBold" panose="00000700000000000000"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7067886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490386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20166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9933622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804325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Poppins SemiBold" panose="00000700000000000000" pitchFamily="2" charset="0"/>
                <a:cs typeface="Poppins" panose="00000500000000000000" pitchFamily="2"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439748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504355"/>
            <a:ext cx="4161981" cy="1629292"/>
          </a:xfrm>
        </p:spPr>
        <p:txBody>
          <a:bodyPr wrap="square" rIns="0" anchor="b">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Poppins" panose="00000500000000000000" pitchFamily="2" charset="0"/>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04800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4014578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Poppins SemiBold" panose="00000700000000000000" pitchFamily="2" charset="0"/>
                <a:cs typeface="Poppins" panose="00000500000000000000" pitchFamily="2"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53233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3527322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3490496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1394387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38324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654539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712356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4263265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3906227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8378963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105094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16861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latin typeface="Poppins" panose="00000500000000000000" pitchFamily="2" charset="0"/>
                <a:cs typeface="Poppins" panose="00000500000000000000" pitchFamily="2"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75766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6091838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latin typeface="Poppins" panose="00000500000000000000" pitchFamily="2" charset="0"/>
                <a:cs typeface="Poppins" panose="00000500000000000000" pitchFamily="2"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212948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82918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Poppins SemiBold" panose="00000700000000000000" pitchFamily="2" charset="0"/>
                <a:ea typeface="Poppins" panose="00000500000000000000" pitchFamily="2" charset="0"/>
                <a:cs typeface="Poppins" panose="00000500000000000000"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025170"/>
          </a:xfrm>
        </p:spPr>
        <p:txBody>
          <a:bodyPr>
            <a:spAutoFit/>
          </a:bodyPr>
          <a:lstStyle>
            <a:lvl1pPr>
              <a:defRPr sz="3600">
                <a:latin typeface="Poppins SemiBold" panose="00000700000000000000" pitchFamily="2" charset="0"/>
              </a:defRPr>
            </a:lvl1pPr>
            <a:lvl2pPr>
              <a:defRPr sz="2800">
                <a:latin typeface="Poppins" panose="00000500000000000000" pitchFamily="2" charset="0"/>
              </a:defRPr>
            </a:lvl2pPr>
            <a:lvl3pPr>
              <a:defRPr sz="2400">
                <a:latin typeface="Poppins" panose="00000500000000000000" pitchFamily="2" charset="0"/>
              </a:defRPr>
            </a:lvl3pPr>
            <a:lvl4pPr>
              <a:defRPr sz="2000">
                <a:latin typeface="Poppins" panose="00000500000000000000" pitchFamily="2" charset="0"/>
              </a:defRPr>
            </a:lvl4pPr>
            <a:lvl5pPr>
              <a:defRPr sz="1800">
                <a:latin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Poppins SemiBold" panose="00000700000000000000" pitchFamily="2" charset="0"/>
                <a:ea typeface="Poppins" panose="00000500000000000000" pitchFamily="2" charset="0"/>
                <a:cs typeface="Poppins" panose="00000500000000000000" pitchFamily="2" charset="0"/>
              </a:defRPr>
            </a:lvl1pPr>
          </a:lstStyle>
          <a:p>
            <a:pPr lvl="0"/>
            <a:r>
              <a:rPr lang="en-US"/>
              <a:t>Next:</a:t>
            </a:r>
          </a:p>
        </p:txBody>
      </p:sp>
    </p:spTree>
    <p:custDataLst>
      <p:tags r:id="rId1"/>
    </p:custDataLst>
    <p:extLst>
      <p:ext uri="{BB962C8B-B14F-4D97-AF65-F5344CB8AC3E}">
        <p14:creationId xmlns:p14="http://schemas.microsoft.com/office/powerpoint/2010/main" val="10056995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Poppins SemiBold" panose="00000700000000000000" pitchFamily="2" charset="0"/>
                <a:cs typeface="Poppins SemiBold" panose="00000700000000000000" pitchFamily="2"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Poppins SemiBold" panose="00000700000000000000" pitchFamily="2" charset="0"/>
                <a:cs typeface="Poppins SemiBold" panose="00000700000000000000" pitchFamily="2"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Poppins" panose="00000500000000000000" pitchFamily="2" charset="0"/>
                <a:ea typeface="+mn-ea"/>
                <a:cs typeface="Poppins SemiBold" panose="00000700000000000000" pitchFamily="2" charset="0"/>
              </a:rPr>
              <a:t>/   PowerPoint</a:t>
            </a:r>
            <a:endParaRPr lang="en-US" sz="784">
              <a:latin typeface="Poppins" panose="00000500000000000000" pitchFamily="2" charset="0"/>
              <a:cs typeface="Poppins SemiBold" panose="00000700000000000000" pitchFamily="2"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grpSp>
    </p:spTree>
    <p:custDataLst>
      <p:tags r:id="rId1"/>
    </p:custDataLst>
    <p:extLst>
      <p:ext uri="{BB962C8B-B14F-4D97-AF65-F5344CB8AC3E}">
        <p14:creationId xmlns:p14="http://schemas.microsoft.com/office/powerpoint/2010/main" val="4154595090"/>
      </p:ext>
    </p:extLst>
  </p:cSld>
  <p:clrMapOvr>
    <a:masterClrMapping/>
  </p:clrMapOvr>
  <p:transition>
    <p:fade/>
  </p:transition>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lvl1pPr>
              <a:defRPr>
                <a:latin typeface="Poppins" panose="00000500000000000000" pitchFamily="2" charset="0"/>
              </a:defRPr>
            </a:lvl1p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lvl1pPr>
              <a:defRPr>
                <a:latin typeface="Poppins" panose="00000500000000000000" pitchFamily="2" charset="0"/>
              </a:defRPr>
            </a:lvl1pPr>
          </a:lstStyle>
          <a:p>
            <a:fld id="{C6018CF8-4E0A-4ED3-88DE-7EF7497EA5CF}" type="slidenum">
              <a:rPr lang="en-US" smtClean="0"/>
              <a:pPr/>
              <a:t>‹#›</a:t>
            </a:fld>
            <a:endParaRPr lang="en-US"/>
          </a:p>
        </p:txBody>
      </p:sp>
    </p:spTree>
    <p:extLst>
      <p:ext uri="{BB962C8B-B14F-4D97-AF65-F5344CB8AC3E}">
        <p14:creationId xmlns:p14="http://schemas.microsoft.com/office/powerpoint/2010/main" val="191172016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Poppins SemiBold" panose="00000700000000000000" pitchFamily="2" charset="0"/>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Poppins" panose="00000500000000000000" pitchFamily="2"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544622844"/>
      </p:ext>
    </p:extLst>
  </p:cSld>
  <p:clrMapOvr>
    <a:masterClrMapping/>
  </p:clrMapOvr>
  <p:transition>
    <p:fade/>
  </p:transition>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21041912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itle 1"/>
          <p:cNvSpPr>
            <a:spLocks noGrp="1"/>
          </p:cNvSpPr>
          <p:nvPr>
            <p:ph type="title" hasCustomPrompt="1"/>
          </p:nvPr>
        </p:nvSpPr>
        <p:spPr>
          <a:xfrm>
            <a:off x="584202" y="1471655"/>
            <a:ext cx="4161981" cy="1661993"/>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Poppins" panose="00000500000000000000" pitchFamily="2" charset="0"/>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8383570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1107996"/>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Poppins" panose="00000500000000000000" pitchFamily="2" charset="0"/>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3105978"/>
          </a:xfrm>
        </p:spPr>
        <p:txBody>
          <a:bodyPr lIns="0" tIns="0" rIns="0" bIns="0"/>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76713877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57442"/>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Poppins SemiBold" panose="00000700000000000000" pitchFamily="2" charset="0"/>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Poppins" panose="00000500000000000000" pitchFamily="2" charset="0"/>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8497713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Poppins" panose="00000500000000000000" pitchFamily="2" charset="0"/>
              </a:defRPr>
            </a:lvl1pPr>
          </a:lstStyle>
          <a:p>
            <a:fld id="{42753A23-792C-40D7-B7DD-2E442FBADF63}" type="datetimeFigureOut">
              <a:rPr lang="en-US" smtClean="0"/>
              <a:pPr/>
              <a:t>12/1/2021</a:t>
            </a:fld>
            <a:endParaRPr lang="en-US"/>
          </a:p>
        </p:txBody>
      </p:sp>
      <p:sp>
        <p:nvSpPr>
          <p:cNvPr id="5" name="Footer Placeholder 4"/>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Poppins" panose="00000500000000000000" pitchFamily="2" charset="0"/>
              </a:defRPr>
            </a:lvl1pPr>
          </a:lstStyle>
          <a:p>
            <a:fld id="{3F750C89-F0F5-4BE6-BF1F-EC04C8CC680D}" type="slidenum">
              <a:rPr lang="en-US" smtClean="0"/>
              <a:pPr/>
              <a:t>‹#›</a:t>
            </a:fld>
            <a:endParaRPr lang="en-US"/>
          </a:p>
        </p:txBody>
      </p:sp>
    </p:spTree>
    <p:extLst>
      <p:ext uri="{BB962C8B-B14F-4D97-AF65-F5344CB8AC3E}">
        <p14:creationId xmlns:p14="http://schemas.microsoft.com/office/powerpoint/2010/main" val="388710254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descr="teal to blue transparent gradient color overlay">
            <a:extLst>
              <a:ext uri="{FF2B5EF4-FFF2-40B4-BE49-F238E27FC236}">
                <a16:creationId xmlns:a16="http://schemas.microsoft.com/office/drawing/2014/main" id="{F593A24D-1F08-44A9-8A86-F1EE82997674}"/>
              </a:ext>
            </a:extLst>
          </p:cNvPr>
          <p:cNvSpPr/>
          <p:nvPr userDrawn="1"/>
        </p:nvSpPr>
        <p:spPr bwMode="auto">
          <a:xfrm>
            <a:off x="-5525" y="0"/>
            <a:ext cx="12190271" cy="6858000"/>
          </a:xfrm>
          <a:prstGeom prst="rect">
            <a:avLst/>
          </a:prstGeom>
          <a:gradFill>
            <a:gsLst>
              <a:gs pos="50000">
                <a:schemeClr val="accent5">
                  <a:alpha val="50000"/>
                </a:schemeClr>
              </a:gs>
              <a:gs pos="0">
                <a:schemeClr val="accent4">
                  <a:alpha val="50000"/>
                </a:schemeClr>
              </a:gs>
              <a:gs pos="98230">
                <a:schemeClr val="tx2">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latin typeface="Poppins SemiBold" panose="00000700000000000000" pitchFamily="2" charset="0"/>
                <a:cs typeface="Poppins" panose="00000500000000000000" pitchFamily="2" charset="0"/>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Dankie</a:t>
            </a:r>
            <a:endParaRPr sz="1174">
              <a:solidFill>
                <a:schemeClr val="bg1"/>
              </a:solidFill>
              <a:latin typeface="Poppins" panose="00000500000000000000" pitchFamily="2" charset="0"/>
              <a:cs typeface="Poppins" panose="00000500000000000000" pitchFamily="2"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Faleminderit</a:t>
            </a:r>
            <a:endParaRPr sz="1370">
              <a:solidFill>
                <a:schemeClr val="bg1"/>
              </a:solidFill>
              <a:latin typeface="Poppins" panose="00000500000000000000" pitchFamily="2" charset="0"/>
              <a:cs typeface="Poppins" panose="00000500000000000000" pitchFamily="2" charset="0"/>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Shukran</a:t>
            </a:r>
            <a:endParaRPr sz="1174">
              <a:solidFill>
                <a:schemeClr val="bg1"/>
              </a:solidFill>
              <a:latin typeface="Poppins SemiBold" panose="00000700000000000000" pitchFamily="2" charset="0"/>
              <a:cs typeface="Poppins SemiBold" panose="00000700000000000000" pitchFamily="2"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Chnorakaloutioun</a:t>
            </a:r>
            <a:endParaRPr sz="1370">
              <a:solidFill>
                <a:schemeClr val="bg1"/>
              </a:solidFill>
              <a:latin typeface="Poppins" panose="00000500000000000000" pitchFamily="2" charset="0"/>
              <a:cs typeface="Poppins" panose="00000500000000000000" pitchFamily="2" charset="0"/>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Děkuji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Tak</a:t>
            </a:r>
            <a:r>
              <a:rPr sz="2353">
                <a:solidFill>
                  <a:schemeClr val="bg1"/>
                </a:solidFill>
                <a:latin typeface="Poppins SemiBold" panose="00000700000000000000" pitchFamily="2" charset="0"/>
                <a:cs typeface="Poppins SemiBold" panose="00000700000000000000" pitchFamily="2" charset="0"/>
              </a:rPr>
              <a:t> </a:t>
            </a:r>
            <a:endParaRPr sz="1370">
              <a:solidFill>
                <a:schemeClr val="bg1"/>
              </a:solidFill>
              <a:latin typeface="Poppins SemiBold" panose="00000700000000000000" pitchFamily="2" charset="0"/>
              <a:cs typeface="Poppins SemiBold" panose="00000700000000000000" pitchFamily="2"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Dank u</a:t>
            </a:r>
            <a:endParaRPr sz="1174">
              <a:solidFill>
                <a:schemeClr val="bg1"/>
              </a:solidFill>
              <a:latin typeface="Poppins" panose="00000500000000000000" pitchFamily="2" charset="0"/>
              <a:cs typeface="Poppins" panose="00000500000000000000" pitchFamily="2"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Tänan</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Hvala</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Blagodaria</a:t>
            </a:r>
            <a:endParaRPr sz="1370">
              <a:solidFill>
                <a:schemeClr val="bg1"/>
              </a:solidFill>
              <a:latin typeface="Poppins" panose="00000500000000000000" pitchFamily="2" charset="0"/>
              <a:cs typeface="Poppins" panose="00000500000000000000" pitchFamily="2" charset="0"/>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Kiitos  </a:t>
            </a:r>
            <a:endParaRPr sz="1174">
              <a:solidFill>
                <a:schemeClr val="bg1"/>
              </a:solidFill>
              <a:latin typeface="Poppins" panose="00000500000000000000" pitchFamily="2" charset="0"/>
              <a:cs typeface="Poppins" panose="00000500000000000000" pitchFamily="2" charset="0"/>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SemiBold" panose="00000700000000000000" pitchFamily="2" charset="0"/>
                <a:cs typeface="Poppins SemiBold" panose="00000700000000000000" pitchFamily="2" charset="0"/>
              </a:rPr>
              <a:t>Merci </a:t>
            </a:r>
            <a:endParaRPr sz="1370">
              <a:solidFill>
                <a:schemeClr val="bg1"/>
              </a:solidFill>
              <a:latin typeface="Poppins SemiBold" panose="00000700000000000000" pitchFamily="2" charset="0"/>
              <a:cs typeface="Poppins SemiBold" panose="00000700000000000000" pitchFamily="2"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Danke</a:t>
            </a:r>
            <a:endParaRPr sz="1174">
              <a:solidFill>
                <a:schemeClr val="bg1"/>
              </a:solidFill>
              <a:latin typeface="Poppins" panose="00000500000000000000" pitchFamily="2" charset="0"/>
              <a:cs typeface="Poppins" panose="00000500000000000000" pitchFamily="2" charset="0"/>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cs typeface="Poppins" panose="00000500000000000000" pitchFamily="2" charset="0"/>
              </a:rPr>
              <a:t>Ευχαριστώ </a:t>
            </a:r>
            <a:endParaRPr sz="1370">
              <a:solidFill>
                <a:schemeClr val="bg1"/>
              </a:solidFill>
              <a:latin typeface="Poppins" panose="00000500000000000000" pitchFamily="2" charset="0"/>
              <a:cs typeface="Poppins" panose="00000500000000000000" pitchFamily="2" charset="0"/>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Mahalo  </a:t>
            </a:r>
            <a:endParaRPr sz="1174">
              <a:solidFill>
                <a:schemeClr val="bg1"/>
              </a:solidFill>
              <a:latin typeface="Poppins" panose="00000500000000000000" pitchFamily="2" charset="0"/>
              <a:cs typeface="Poppins" panose="00000500000000000000" pitchFamily="2" charset="0"/>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latin typeface="Poppins" panose="00000500000000000000" pitchFamily="2" charset="0"/>
              </a:rPr>
              <a:t>.תודה </a:t>
            </a:r>
            <a:endParaRPr sz="1370">
              <a:solidFill>
                <a:schemeClr val="bg1"/>
              </a:solidFill>
              <a:latin typeface="Poppins" panose="00000500000000000000" pitchFamily="2" charset="0"/>
              <a:cs typeface="Poppins" panose="00000500000000000000" pitchFamily="2" charset="0"/>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Dhanyavād</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Köszönöm</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Takk</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Terima</a:t>
            </a:r>
            <a:r>
              <a:rPr sz="2353">
                <a:solidFill>
                  <a:schemeClr val="bg1"/>
                </a:solidFill>
                <a:latin typeface="Poppins" panose="00000500000000000000" pitchFamily="2" charset="0"/>
                <a:cs typeface="Poppins" panose="00000500000000000000" pitchFamily="2" charset="0"/>
              </a:rPr>
              <a:t> </a:t>
            </a:r>
            <a:r>
              <a:rPr sz="2353" err="1">
                <a:solidFill>
                  <a:schemeClr val="bg1"/>
                </a:solidFill>
                <a:latin typeface="Poppins" panose="00000500000000000000" pitchFamily="2" charset="0"/>
                <a:cs typeface="Poppins" panose="00000500000000000000" pitchFamily="2" charset="0"/>
              </a:rPr>
              <a:t>kasih</a:t>
            </a:r>
            <a:endParaRPr sz="1370">
              <a:solidFill>
                <a:schemeClr val="bg1"/>
              </a:solidFill>
              <a:latin typeface="Poppins" panose="00000500000000000000" pitchFamily="2" charset="0"/>
              <a:cs typeface="Poppins" panose="00000500000000000000" pitchFamily="2" charset="0"/>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Grazie</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Poppins SemiBold" panose="00000700000000000000" pitchFamily="2" charset="0"/>
                <a:cs typeface="Poppins SemiBold" panose="00000700000000000000" pitchFamily="2" charset="0"/>
              </a:rPr>
              <a:t>감사합니다</a:t>
            </a:r>
            <a:endParaRPr sz="1174">
              <a:solidFill>
                <a:schemeClr val="bg1"/>
              </a:solidFill>
              <a:latin typeface="Poppins SemiBold" panose="00000700000000000000" pitchFamily="2" charset="0"/>
              <a:cs typeface="Poppins SemiBold" panose="00000700000000000000" pitchFamily="2"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Paldies</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Choukrane</a:t>
            </a:r>
            <a:endParaRPr sz="1174">
              <a:solidFill>
                <a:schemeClr val="bg1"/>
              </a:solidFill>
              <a:latin typeface="Poppins" panose="00000500000000000000" pitchFamily="2" charset="0"/>
              <a:cs typeface="Poppins" panose="00000500000000000000" pitchFamily="2" charset="0"/>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Ačiū</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cs typeface="Poppins" panose="00000500000000000000" pitchFamily="2" charset="0"/>
              </a:rPr>
              <a:t>Баярлалаа </a:t>
            </a:r>
            <a:endParaRPr sz="1174">
              <a:solidFill>
                <a:schemeClr val="bg1"/>
              </a:solidFill>
              <a:latin typeface="Poppins" panose="00000500000000000000" pitchFamily="2" charset="0"/>
              <a:cs typeface="Poppins" panose="00000500000000000000" pitchFamily="2" charset="0"/>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Dziękuję</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Obrigado</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Благодарам</a:t>
            </a:r>
            <a:r>
              <a:rPr lang="az-Cyrl-AZ" sz="1961">
                <a:solidFill>
                  <a:schemeClr val="bg1"/>
                </a:solidFill>
                <a:cs typeface="Poppins" panose="00000500000000000000" pitchFamily="2" charset="0"/>
              </a:rPr>
              <a:t> </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Mulţumesc</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Спасибо</a:t>
            </a:r>
            <a:r>
              <a:rPr lang="az-Cyrl-AZ"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X</a:t>
            </a:r>
            <a:r>
              <a:rPr lang="az-Cyrl-AZ" sz="1961">
                <a:solidFill>
                  <a:schemeClr val="bg1"/>
                </a:solidFill>
                <a:cs typeface="Poppins" panose="00000500000000000000" pitchFamily="2" charset="0"/>
              </a:rPr>
              <a:t>вала </a:t>
            </a:r>
            <a:r>
              <a:rPr lang="el-GR"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Ďakujem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Tack </a:t>
            </a:r>
            <a:endParaRPr sz="1370">
              <a:solidFill>
                <a:schemeClr val="bg1"/>
              </a:solidFill>
              <a:latin typeface="Poppins" panose="00000500000000000000" pitchFamily="2" charset="0"/>
              <a:cs typeface="Poppins" panose="00000500000000000000" pitchFamily="2"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Nandri</a:t>
            </a:r>
            <a:endParaRPr sz="1174">
              <a:solidFill>
                <a:schemeClr val="bg1"/>
              </a:solidFill>
              <a:latin typeface="Poppins" panose="00000500000000000000" pitchFamily="2" charset="0"/>
              <a:cs typeface="Poppins" panose="00000500000000000000" pitchFamily="2" charset="0"/>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Kop </a:t>
            </a:r>
            <a:r>
              <a:rPr sz="2353" err="1">
                <a:solidFill>
                  <a:schemeClr val="bg1"/>
                </a:solidFill>
                <a:latin typeface="Poppins" panose="00000500000000000000" pitchFamily="2" charset="0"/>
                <a:cs typeface="Poppins" panose="00000500000000000000" pitchFamily="2" charset="0"/>
              </a:rPr>
              <a:t>khun</a:t>
            </a:r>
            <a:endParaRPr sz="1370">
              <a:solidFill>
                <a:schemeClr val="bg1"/>
              </a:solidFill>
              <a:latin typeface="Poppins" panose="00000500000000000000" pitchFamily="2" charset="0"/>
              <a:cs typeface="Poppins" panose="00000500000000000000" pitchFamily="2" charset="0"/>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Teşekkür</a:t>
            </a:r>
            <a:r>
              <a:rPr sz="1961">
                <a:solidFill>
                  <a:schemeClr val="bg1"/>
                </a:solidFill>
                <a:latin typeface="Poppins SemiBold" panose="00000700000000000000" pitchFamily="2" charset="0"/>
                <a:cs typeface="Poppins SemiBold" panose="00000700000000000000" pitchFamily="2" charset="0"/>
              </a:rPr>
              <a:t> </a:t>
            </a:r>
            <a:r>
              <a:rPr sz="1961" err="1">
                <a:solidFill>
                  <a:schemeClr val="bg1"/>
                </a:solidFill>
                <a:latin typeface="Poppins SemiBold" panose="00000700000000000000" pitchFamily="2" charset="0"/>
                <a:cs typeface="Poppins SemiBold" panose="00000700000000000000" pitchFamily="2" charset="0"/>
              </a:rPr>
              <a:t>ederim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cs typeface="Poppins" panose="00000500000000000000" pitchFamily="2" charset="0"/>
              </a:rPr>
              <a:t>Дякую </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Diolch</a:t>
            </a:r>
            <a:r>
              <a:rPr sz="2353">
                <a:solidFill>
                  <a:schemeClr val="bg1"/>
                </a:solidFill>
                <a:latin typeface="Poppins" panose="00000500000000000000" pitchFamily="2" charset="0"/>
                <a:cs typeface="Poppins" panose="00000500000000000000" pitchFamily="2" charset="0"/>
              </a:rPr>
              <a:t> </a:t>
            </a:r>
            <a:r>
              <a:rPr lang="el-GR" sz="2353">
                <a:solidFill>
                  <a:schemeClr val="bg1"/>
                </a:solidFill>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Grazzi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A dank</a:t>
            </a:r>
            <a:endParaRPr sz="1174">
              <a:solidFill>
                <a:schemeClr val="bg1"/>
              </a:solidFill>
              <a:latin typeface="Poppins" panose="00000500000000000000" pitchFamily="2" charset="0"/>
              <a:cs typeface="Poppins" panose="00000500000000000000" pitchFamily="2" charset="0"/>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Ngiyabonga</a:t>
            </a:r>
            <a:endParaRPr sz="1370">
              <a:solidFill>
                <a:schemeClr val="bg1"/>
              </a:solidFill>
              <a:latin typeface="Poppins" panose="00000500000000000000" pitchFamily="2" charset="0"/>
              <a:cs typeface="Poppins" panose="00000500000000000000" pitchFamily="2" charset="0"/>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latin typeface="Poppins" panose="00000500000000000000" pitchFamily="2" charset="0"/>
                <a:cs typeface="Poppins" panose="00000500000000000000" pitchFamily="2" charset="0"/>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latin typeface="Poppins" panose="00000500000000000000" pitchFamily="2" charset="0"/>
                <a:cs typeface="Poppins" panose="00000500000000000000" pitchFamily="2" charset="0"/>
              </a:rPr>
              <a:t>谢谢</a:t>
            </a:r>
            <a:endParaRPr sz="1567">
              <a:solidFill>
                <a:schemeClr val="bg1"/>
              </a:solidFill>
              <a:latin typeface="Poppins" panose="00000500000000000000" pitchFamily="2" charset="0"/>
              <a:cs typeface="Poppins" panose="00000500000000000000" pitchFamily="2" charset="0"/>
            </a:endParaRPr>
          </a:p>
        </p:txBody>
      </p:sp>
    </p:spTree>
    <p:custDataLst>
      <p:tags r:id="rId1"/>
    </p:custDataLst>
    <p:extLst>
      <p:ext uri="{BB962C8B-B14F-4D97-AF65-F5344CB8AC3E}">
        <p14:creationId xmlns:p14="http://schemas.microsoft.com/office/powerpoint/2010/main" val="38973883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41394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478616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51741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25307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7659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51760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40168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85760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5117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3614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13054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7036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9213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87042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87013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16313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46488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65059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744448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986427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785600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64128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571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648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9927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5724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519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0089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688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3890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8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95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1957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8352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042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1383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6322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98208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2333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62462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94156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65536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9163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9362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104526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46168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831433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6717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9708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34036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4506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56109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34293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096592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22941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339023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0120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209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84978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5884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2295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854887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86309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slideLayout" Target="../slideLayouts/slideLayout108.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63" Type="http://schemas.openxmlformats.org/officeDocument/2006/relationships/slideLayout" Target="../slideLayouts/slideLayout132.xml"/><Relationship Id="rId68" Type="http://schemas.openxmlformats.org/officeDocument/2006/relationships/slideLayout" Target="../slideLayouts/slideLayout137.xml"/><Relationship Id="rId76" Type="http://schemas.openxmlformats.org/officeDocument/2006/relationships/slideLayout" Target="../slideLayouts/slideLayout145.xml"/><Relationship Id="rId84" Type="http://schemas.openxmlformats.org/officeDocument/2006/relationships/slideLayout" Target="../slideLayouts/slideLayout153.xml"/><Relationship Id="rId7" Type="http://schemas.openxmlformats.org/officeDocument/2006/relationships/slideLayout" Target="../slideLayouts/slideLayout76.xml"/><Relationship Id="rId71" Type="http://schemas.openxmlformats.org/officeDocument/2006/relationships/slideLayout" Target="../slideLayouts/slideLayout140.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9" Type="http://schemas.openxmlformats.org/officeDocument/2006/relationships/slideLayout" Target="../slideLayouts/slideLayout98.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66" Type="http://schemas.openxmlformats.org/officeDocument/2006/relationships/slideLayout" Target="../slideLayouts/slideLayout135.xml"/><Relationship Id="rId74" Type="http://schemas.openxmlformats.org/officeDocument/2006/relationships/slideLayout" Target="../slideLayouts/slideLayout143.xml"/><Relationship Id="rId79" Type="http://schemas.openxmlformats.org/officeDocument/2006/relationships/slideLayout" Target="../slideLayouts/slideLayout148.xml"/><Relationship Id="rId87" Type="http://schemas.openxmlformats.org/officeDocument/2006/relationships/theme" Target="../theme/theme4.xml"/><Relationship Id="rId5" Type="http://schemas.openxmlformats.org/officeDocument/2006/relationships/slideLayout" Target="../slideLayouts/slideLayout74.xml"/><Relationship Id="rId61" Type="http://schemas.openxmlformats.org/officeDocument/2006/relationships/slideLayout" Target="../slideLayouts/slideLayout130.xml"/><Relationship Id="rId82" Type="http://schemas.openxmlformats.org/officeDocument/2006/relationships/slideLayout" Target="../slideLayouts/slideLayout151.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56" Type="http://schemas.openxmlformats.org/officeDocument/2006/relationships/slideLayout" Target="../slideLayouts/slideLayout125.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77" Type="http://schemas.openxmlformats.org/officeDocument/2006/relationships/slideLayout" Target="../slideLayouts/slideLayout146.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80" Type="http://schemas.openxmlformats.org/officeDocument/2006/relationships/slideLayout" Target="../slideLayouts/slideLayout149.xml"/><Relationship Id="rId85" Type="http://schemas.openxmlformats.org/officeDocument/2006/relationships/slideLayout" Target="../slideLayouts/slideLayout154.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59" Type="http://schemas.openxmlformats.org/officeDocument/2006/relationships/slideLayout" Target="../slideLayouts/slideLayout128.xml"/><Relationship Id="rId67" Type="http://schemas.openxmlformats.org/officeDocument/2006/relationships/slideLayout" Target="../slideLayouts/slideLayout136.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54" Type="http://schemas.openxmlformats.org/officeDocument/2006/relationships/slideLayout" Target="../slideLayouts/slideLayout123.xml"/><Relationship Id="rId62" Type="http://schemas.openxmlformats.org/officeDocument/2006/relationships/slideLayout" Target="../slideLayouts/slideLayout131.xml"/><Relationship Id="rId70" Type="http://schemas.openxmlformats.org/officeDocument/2006/relationships/slideLayout" Target="../slideLayouts/slideLayout139.xml"/><Relationship Id="rId75" Type="http://schemas.openxmlformats.org/officeDocument/2006/relationships/slideLayout" Target="../slideLayouts/slideLayout144.xml"/><Relationship Id="rId83" Type="http://schemas.openxmlformats.org/officeDocument/2006/relationships/slideLayout" Target="../slideLayouts/slideLayout152.xml"/><Relationship Id="rId88" Type="http://schemas.openxmlformats.org/officeDocument/2006/relationships/image" Target="../media/image5.emf"/><Relationship Id="rId1" Type="http://schemas.openxmlformats.org/officeDocument/2006/relationships/slideLayout" Target="../slideLayouts/slideLayout70.xml"/><Relationship Id="rId6" Type="http://schemas.openxmlformats.org/officeDocument/2006/relationships/slideLayout" Target="../slideLayouts/slideLayout75.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 Id="rId57" Type="http://schemas.openxmlformats.org/officeDocument/2006/relationships/slideLayout" Target="../slideLayouts/slideLayout12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slideLayout" Target="../slideLayouts/slideLayout121.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73" Type="http://schemas.openxmlformats.org/officeDocument/2006/relationships/slideLayout" Target="../slideLayouts/slideLayout142.xml"/><Relationship Id="rId78" Type="http://schemas.openxmlformats.org/officeDocument/2006/relationships/slideLayout" Target="../slideLayouts/slideLayout147.xml"/><Relationship Id="rId81" Type="http://schemas.openxmlformats.org/officeDocument/2006/relationships/slideLayout" Target="../slideLayouts/slideLayout150.xml"/><Relationship Id="rId86" Type="http://schemas.openxmlformats.org/officeDocument/2006/relationships/slideLayout" Target="../slideLayouts/slideLayout155.xml"/></Relationships>
</file>

<file path=ppt/slideMasters/_rels/slideMaster40.xml.rels><?xml version="1.0" encoding="UTF-8" standalone="yes"?>
<Relationships xmlns="http://schemas.openxmlformats.org/package/2006/relationships"><Relationship Id="rId26" Type="http://schemas.openxmlformats.org/officeDocument/2006/relationships/slideLayout" Target="../slideLayouts/slideLayout940.xml"/><Relationship Id="rId13" Type="http://schemas.openxmlformats.org/officeDocument/2006/relationships/slideLayout" Target="../slideLayouts/slideLayout810.xml"/><Relationship Id="rId18" Type="http://schemas.openxmlformats.org/officeDocument/2006/relationships/slideLayout" Target="../slideLayouts/slideLayout860.xml"/><Relationship Id="rId39" Type="http://schemas.openxmlformats.org/officeDocument/2006/relationships/slideLayout" Target="../slideLayouts/slideLayout1070.xml"/><Relationship Id="rId21" Type="http://schemas.openxmlformats.org/officeDocument/2006/relationships/slideLayout" Target="../slideLayouts/slideLayout890.xml"/><Relationship Id="rId42" Type="http://schemas.openxmlformats.org/officeDocument/2006/relationships/slideLayout" Target="../slideLayouts/slideLayout1100.xml"/><Relationship Id="rId47" Type="http://schemas.openxmlformats.org/officeDocument/2006/relationships/slideLayout" Target="../slideLayouts/slideLayout1150.xml"/><Relationship Id="rId63" Type="http://schemas.openxmlformats.org/officeDocument/2006/relationships/slideLayout" Target="../slideLayouts/slideLayout1310.xml"/><Relationship Id="rId68" Type="http://schemas.openxmlformats.org/officeDocument/2006/relationships/slideLayout" Target="../slideLayouts/slideLayout1360.xml"/><Relationship Id="rId84" Type="http://schemas.openxmlformats.org/officeDocument/2006/relationships/theme" Target="../theme/theme40.xml"/><Relationship Id="rId34" Type="http://schemas.openxmlformats.org/officeDocument/2006/relationships/slideLayout" Target="../slideLayouts/slideLayout1020.xml"/><Relationship Id="rId50" Type="http://schemas.openxmlformats.org/officeDocument/2006/relationships/slideLayout" Target="../slideLayouts/slideLayout1180.xml"/><Relationship Id="rId55" Type="http://schemas.openxmlformats.org/officeDocument/2006/relationships/slideLayout" Target="../slideLayouts/slideLayout1230.xml"/><Relationship Id="rId76" Type="http://schemas.openxmlformats.org/officeDocument/2006/relationships/slideLayout" Target="../slideLayouts/slideLayout1440.xml"/><Relationship Id="rId7" Type="http://schemas.openxmlformats.org/officeDocument/2006/relationships/slideLayout" Target="../slideLayouts/slideLayout750.xml"/><Relationship Id="rId71" Type="http://schemas.openxmlformats.org/officeDocument/2006/relationships/slideLayout" Target="../slideLayouts/slideLayout1390.xml"/><Relationship Id="rId16" Type="http://schemas.openxmlformats.org/officeDocument/2006/relationships/slideLayout" Target="../slideLayouts/slideLayout840.xml"/><Relationship Id="rId2" Type="http://schemas.openxmlformats.org/officeDocument/2006/relationships/slideLayout" Target="../slideLayouts/slideLayout700.xml"/><Relationship Id="rId29" Type="http://schemas.openxmlformats.org/officeDocument/2006/relationships/slideLayout" Target="../slideLayouts/slideLayout970.xml"/><Relationship Id="rId11" Type="http://schemas.openxmlformats.org/officeDocument/2006/relationships/slideLayout" Target="../slideLayouts/slideLayout790.xml"/><Relationship Id="rId32" Type="http://schemas.openxmlformats.org/officeDocument/2006/relationships/slideLayout" Target="../slideLayouts/slideLayout1000.xml"/><Relationship Id="rId37" Type="http://schemas.openxmlformats.org/officeDocument/2006/relationships/slideLayout" Target="../slideLayouts/slideLayout1050.xml"/><Relationship Id="rId53" Type="http://schemas.openxmlformats.org/officeDocument/2006/relationships/slideLayout" Target="../slideLayouts/slideLayout1210.xml"/><Relationship Id="rId58" Type="http://schemas.openxmlformats.org/officeDocument/2006/relationships/slideLayout" Target="../slideLayouts/slideLayout1260.xml"/><Relationship Id="rId74" Type="http://schemas.openxmlformats.org/officeDocument/2006/relationships/slideLayout" Target="../slideLayouts/slideLayout1420.xml"/><Relationship Id="rId79" Type="http://schemas.openxmlformats.org/officeDocument/2006/relationships/slideLayout" Target="../slideLayouts/slideLayout1470.xml"/><Relationship Id="rId24" Type="http://schemas.openxmlformats.org/officeDocument/2006/relationships/slideLayout" Target="../slideLayouts/slideLayout920.xml"/><Relationship Id="rId40" Type="http://schemas.openxmlformats.org/officeDocument/2006/relationships/slideLayout" Target="../slideLayouts/slideLayout1080.xml"/><Relationship Id="rId45" Type="http://schemas.openxmlformats.org/officeDocument/2006/relationships/slideLayout" Target="../slideLayouts/slideLayout1130.xml"/><Relationship Id="rId66" Type="http://schemas.openxmlformats.org/officeDocument/2006/relationships/slideLayout" Target="../slideLayouts/slideLayout1340.xml"/><Relationship Id="rId5" Type="http://schemas.openxmlformats.org/officeDocument/2006/relationships/slideLayout" Target="../slideLayouts/slideLayout730.xml"/><Relationship Id="rId61" Type="http://schemas.openxmlformats.org/officeDocument/2006/relationships/slideLayout" Target="../slideLayouts/slideLayout1290.xml"/><Relationship Id="rId82" Type="http://schemas.openxmlformats.org/officeDocument/2006/relationships/slideLayout" Target="../slideLayouts/slideLayout1500.xml"/><Relationship Id="rId19" Type="http://schemas.openxmlformats.org/officeDocument/2006/relationships/slideLayout" Target="../slideLayouts/slideLayout870.xml"/><Relationship Id="rId14" Type="http://schemas.openxmlformats.org/officeDocument/2006/relationships/slideLayout" Target="../slideLayouts/slideLayout820.xml"/><Relationship Id="rId22" Type="http://schemas.openxmlformats.org/officeDocument/2006/relationships/slideLayout" Target="../slideLayouts/slideLayout900.xml"/><Relationship Id="rId27" Type="http://schemas.openxmlformats.org/officeDocument/2006/relationships/slideLayout" Target="../slideLayouts/slideLayout950.xml"/><Relationship Id="rId30" Type="http://schemas.openxmlformats.org/officeDocument/2006/relationships/slideLayout" Target="../slideLayouts/slideLayout980.xml"/><Relationship Id="rId35" Type="http://schemas.openxmlformats.org/officeDocument/2006/relationships/slideLayout" Target="../slideLayouts/slideLayout1030.xml"/><Relationship Id="rId43" Type="http://schemas.openxmlformats.org/officeDocument/2006/relationships/slideLayout" Target="../slideLayouts/slideLayout1110.xml"/><Relationship Id="rId48" Type="http://schemas.openxmlformats.org/officeDocument/2006/relationships/slideLayout" Target="../slideLayouts/slideLayout1160.xml"/><Relationship Id="rId56" Type="http://schemas.openxmlformats.org/officeDocument/2006/relationships/slideLayout" Target="../slideLayouts/slideLayout1240.xml"/><Relationship Id="rId64" Type="http://schemas.openxmlformats.org/officeDocument/2006/relationships/slideLayout" Target="../slideLayouts/slideLayout1320.xml"/><Relationship Id="rId69" Type="http://schemas.openxmlformats.org/officeDocument/2006/relationships/slideLayout" Target="../slideLayouts/slideLayout1370.xml"/><Relationship Id="rId77" Type="http://schemas.openxmlformats.org/officeDocument/2006/relationships/slideLayout" Target="../slideLayouts/slideLayout1450.xml"/><Relationship Id="rId4" Type="http://schemas.openxmlformats.org/officeDocument/2006/relationships/slideLayout" Target="../slideLayouts/slideLayout720.xml"/><Relationship Id="rId9" Type="http://schemas.openxmlformats.org/officeDocument/2006/relationships/slideLayout" Target="../slideLayouts/slideLayout770.xml"/><Relationship Id="rId8" Type="http://schemas.openxmlformats.org/officeDocument/2006/relationships/slideLayout" Target="../slideLayouts/slideLayout760.xml"/><Relationship Id="rId51" Type="http://schemas.openxmlformats.org/officeDocument/2006/relationships/slideLayout" Target="../slideLayouts/slideLayout1190.xml"/><Relationship Id="rId72" Type="http://schemas.openxmlformats.org/officeDocument/2006/relationships/slideLayout" Target="../slideLayouts/slideLayout1400.xml"/><Relationship Id="rId80" Type="http://schemas.openxmlformats.org/officeDocument/2006/relationships/slideLayout" Target="../slideLayouts/slideLayout1480.xml"/><Relationship Id="rId85" Type="http://schemas.openxmlformats.org/officeDocument/2006/relationships/image" Target="../media/image5.emf"/><Relationship Id="rId3" Type="http://schemas.openxmlformats.org/officeDocument/2006/relationships/slideLayout" Target="../slideLayouts/slideLayout710.xml"/><Relationship Id="rId12" Type="http://schemas.openxmlformats.org/officeDocument/2006/relationships/slideLayout" Target="../slideLayouts/slideLayout800.xml"/><Relationship Id="rId17" Type="http://schemas.openxmlformats.org/officeDocument/2006/relationships/slideLayout" Target="../slideLayouts/slideLayout850.xml"/><Relationship Id="rId25" Type="http://schemas.openxmlformats.org/officeDocument/2006/relationships/slideLayout" Target="../slideLayouts/slideLayout930.xml"/><Relationship Id="rId33" Type="http://schemas.openxmlformats.org/officeDocument/2006/relationships/slideLayout" Target="../slideLayouts/slideLayout1010.xml"/><Relationship Id="rId38" Type="http://schemas.openxmlformats.org/officeDocument/2006/relationships/slideLayout" Target="../slideLayouts/slideLayout1060.xml"/><Relationship Id="rId46" Type="http://schemas.openxmlformats.org/officeDocument/2006/relationships/slideLayout" Target="../slideLayouts/slideLayout1140.xml"/><Relationship Id="rId59" Type="http://schemas.openxmlformats.org/officeDocument/2006/relationships/slideLayout" Target="../slideLayouts/slideLayout1270.xml"/><Relationship Id="rId67" Type="http://schemas.openxmlformats.org/officeDocument/2006/relationships/slideLayout" Target="../slideLayouts/slideLayout1350.xml"/><Relationship Id="rId20" Type="http://schemas.openxmlformats.org/officeDocument/2006/relationships/slideLayout" Target="../slideLayouts/slideLayout880.xml"/><Relationship Id="rId41" Type="http://schemas.openxmlformats.org/officeDocument/2006/relationships/slideLayout" Target="../slideLayouts/slideLayout1090.xml"/><Relationship Id="rId54" Type="http://schemas.openxmlformats.org/officeDocument/2006/relationships/slideLayout" Target="../slideLayouts/slideLayout1220.xml"/><Relationship Id="rId62" Type="http://schemas.openxmlformats.org/officeDocument/2006/relationships/slideLayout" Target="../slideLayouts/slideLayout1300.xml"/><Relationship Id="rId70" Type="http://schemas.openxmlformats.org/officeDocument/2006/relationships/slideLayout" Target="../slideLayouts/slideLayout1380.xml"/><Relationship Id="rId75" Type="http://schemas.openxmlformats.org/officeDocument/2006/relationships/slideLayout" Target="../slideLayouts/slideLayout1430.xml"/><Relationship Id="rId83" Type="http://schemas.openxmlformats.org/officeDocument/2006/relationships/slideLayout" Target="../slideLayouts/slideLayout1510.xml"/><Relationship Id="rId1" Type="http://schemas.openxmlformats.org/officeDocument/2006/relationships/slideLayout" Target="../slideLayouts/slideLayout690.xml"/><Relationship Id="rId6" Type="http://schemas.openxmlformats.org/officeDocument/2006/relationships/slideLayout" Target="../slideLayouts/slideLayout740.xml"/><Relationship Id="rId15" Type="http://schemas.openxmlformats.org/officeDocument/2006/relationships/slideLayout" Target="../slideLayouts/slideLayout830.xml"/><Relationship Id="rId23" Type="http://schemas.openxmlformats.org/officeDocument/2006/relationships/slideLayout" Target="../slideLayouts/slideLayout910.xml"/><Relationship Id="rId28" Type="http://schemas.openxmlformats.org/officeDocument/2006/relationships/slideLayout" Target="../slideLayouts/slideLayout960.xml"/><Relationship Id="rId36" Type="http://schemas.openxmlformats.org/officeDocument/2006/relationships/slideLayout" Target="../slideLayouts/slideLayout1040.xml"/><Relationship Id="rId49" Type="http://schemas.openxmlformats.org/officeDocument/2006/relationships/slideLayout" Target="../slideLayouts/slideLayout1170.xml"/><Relationship Id="rId57" Type="http://schemas.openxmlformats.org/officeDocument/2006/relationships/slideLayout" Target="../slideLayouts/slideLayout1250.xml"/><Relationship Id="rId10" Type="http://schemas.openxmlformats.org/officeDocument/2006/relationships/slideLayout" Target="../slideLayouts/slideLayout780.xml"/><Relationship Id="rId31" Type="http://schemas.openxmlformats.org/officeDocument/2006/relationships/slideLayout" Target="../slideLayouts/slideLayout990.xml"/><Relationship Id="rId44" Type="http://schemas.openxmlformats.org/officeDocument/2006/relationships/slideLayout" Target="../slideLayouts/slideLayout1120.xml"/><Relationship Id="rId52" Type="http://schemas.openxmlformats.org/officeDocument/2006/relationships/slideLayout" Target="../slideLayouts/slideLayout1200.xml"/><Relationship Id="rId60" Type="http://schemas.openxmlformats.org/officeDocument/2006/relationships/slideLayout" Target="../slideLayouts/slideLayout1280.xml"/><Relationship Id="rId65" Type="http://schemas.openxmlformats.org/officeDocument/2006/relationships/slideLayout" Target="../slideLayouts/slideLayout1330.xml"/><Relationship Id="rId73" Type="http://schemas.openxmlformats.org/officeDocument/2006/relationships/slideLayout" Target="../slideLayouts/slideLayout1410.xml"/><Relationship Id="rId78" Type="http://schemas.openxmlformats.org/officeDocument/2006/relationships/slideLayout" Target="../slideLayouts/slideLayout1460.xml"/><Relationship Id="rId81" Type="http://schemas.openxmlformats.org/officeDocument/2006/relationships/slideLayout" Target="../slideLayouts/slideLayout14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image" Target="../media/image1.emf"/><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tags" Target="../tags/tag51.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theme" Target="../theme/theme5.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 id="2147483753"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3180754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801" r:id="rId47"/>
    <p:sldLayoutId id="2147483802" r:id="rId48"/>
    <p:sldLayoutId id="2147483803" r:id="rId49"/>
    <p:sldLayoutId id="2147483804" r:id="rId50"/>
    <p:sldLayoutId id="2147483805" r:id="rId51"/>
    <p:sldLayoutId id="2147483806" r:id="rId52"/>
    <p:sldLayoutId id="2147483807" r:id="rId53"/>
    <p:sldLayoutId id="2147483808" r:id="rId54"/>
    <p:sldLayoutId id="2147483809" r:id="rId55"/>
    <p:sldLayoutId id="2147483810" r:id="rId56"/>
    <p:sldLayoutId id="2147483811" r:id="rId57"/>
    <p:sldLayoutId id="2147483812" r:id="rId58"/>
    <p:sldLayoutId id="2147483813" r:id="rId59"/>
    <p:sldLayoutId id="2147483814" r:id="rId60"/>
    <p:sldLayoutId id="2147483815" r:id="rId61"/>
    <p:sldLayoutId id="2147483816" r:id="rId62"/>
    <p:sldLayoutId id="2147483817" r:id="rId63"/>
    <p:sldLayoutId id="2147483818" r:id="rId64"/>
    <p:sldLayoutId id="2147483819" r:id="rId65"/>
    <p:sldLayoutId id="2147483820" r:id="rId66"/>
    <p:sldLayoutId id="2147483821" r:id="rId67"/>
    <p:sldLayoutId id="2147483822" r:id="rId68"/>
    <p:sldLayoutId id="2147483823" r:id="rId69"/>
    <p:sldLayoutId id="2147483824" r:id="rId70"/>
    <p:sldLayoutId id="2147483825" r:id="rId71"/>
    <p:sldLayoutId id="2147483826" r:id="rId72"/>
    <p:sldLayoutId id="2147483827" r:id="rId73"/>
    <p:sldLayoutId id="2147483828" r:id="rId74"/>
    <p:sldLayoutId id="2147483829" r:id="rId75"/>
    <p:sldLayoutId id="2147483830" r:id="rId76"/>
    <p:sldLayoutId id="2147483831" r:id="rId77"/>
    <p:sldLayoutId id="2147483832" r:id="rId78"/>
    <p:sldLayoutId id="2147483833" r:id="rId79"/>
    <p:sldLayoutId id="2147483834" r:id="rId80"/>
    <p:sldLayoutId id="2147483835" r:id="rId81"/>
    <p:sldLayoutId id="2147483836" r:id="rId82"/>
    <p:sldLayoutId id="2147483837" r:id="rId83"/>
    <p:sldLayoutId id="2147483868" r:id="rId84"/>
    <p:sldLayoutId id="2147483869" r:id="rId85"/>
    <p:sldLayoutId id="2147483870" r:id="rId8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2398962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 id="2147483808" r:id="rId51"/>
    <p:sldLayoutId id="2147483809" r:id="rId52"/>
    <p:sldLayoutId id="2147483810" r:id="rId53"/>
    <p:sldLayoutId id="2147483811" r:id="rId54"/>
    <p:sldLayoutId id="2147483812" r:id="rId55"/>
    <p:sldLayoutId id="2147483813" r:id="rId56"/>
    <p:sldLayoutId id="2147483814" r:id="rId57"/>
    <p:sldLayoutId id="2147483815" r:id="rId58"/>
    <p:sldLayoutId id="2147483816" r:id="rId59"/>
    <p:sldLayoutId id="2147483817" r:id="rId60"/>
    <p:sldLayoutId id="2147483818" r:id="rId61"/>
    <p:sldLayoutId id="2147483819" r:id="rId62"/>
    <p:sldLayoutId id="2147483820" r:id="rId63"/>
    <p:sldLayoutId id="2147483821" r:id="rId64"/>
    <p:sldLayoutId id="2147483822" r:id="rId65"/>
    <p:sldLayoutId id="2147483823" r:id="rId66"/>
    <p:sldLayoutId id="2147483824" r:id="rId67"/>
    <p:sldLayoutId id="2147483825" r:id="rId68"/>
    <p:sldLayoutId id="2147483826" r:id="rId69"/>
    <p:sldLayoutId id="2147483827" r:id="rId70"/>
    <p:sldLayoutId id="2147483828" r:id="rId71"/>
    <p:sldLayoutId id="2147483830" r:id="rId72"/>
    <p:sldLayoutId id="2147483831" r:id="rId73"/>
    <p:sldLayoutId id="2147483832" r:id="rId74"/>
    <p:sldLayoutId id="2147483833" r:id="rId75"/>
    <p:sldLayoutId id="2147483835" r:id="rId76"/>
    <p:sldLayoutId id="2147483855" r:id="rId77"/>
    <p:sldLayoutId id="2147483744" r:id="rId78"/>
    <p:sldLayoutId id="2147483745" r:id="rId79"/>
    <p:sldLayoutId id="2147483746" r:id="rId80"/>
    <p:sldLayoutId id="2147483747" r:id="rId81"/>
    <p:sldLayoutId id="2147483748" r:id="rId82"/>
    <p:sldLayoutId id="2147483749"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4700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8"/>
          <a:stretch>
            <a:fillRect/>
          </a:stretch>
        </p:blipFill>
        <p:spPr>
          <a:xfrm rot="5400000">
            <a:off x="9208748" y="2991033"/>
            <a:ext cx="6858623" cy="876557"/>
          </a:xfrm>
          <a:prstGeom prst="rect">
            <a:avLst/>
          </a:prstGeom>
        </p:spPr>
      </p:pic>
    </p:spTree>
    <p:custDataLst>
      <p:tags r:id="rId46"/>
    </p:custDataLst>
    <p:extLst>
      <p:ext uri="{BB962C8B-B14F-4D97-AF65-F5344CB8AC3E}">
        <p14:creationId xmlns:p14="http://schemas.microsoft.com/office/powerpoint/2010/main" val="4150538761"/>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 id="2147483904" r:id="rId33"/>
    <p:sldLayoutId id="2147483905" r:id="rId34"/>
    <p:sldLayoutId id="2147483906" r:id="rId35"/>
    <p:sldLayoutId id="2147483907" r:id="rId36"/>
    <p:sldLayoutId id="2147483908" r:id="rId37"/>
    <p:sldLayoutId id="2147483909" r:id="rId38"/>
    <p:sldLayoutId id="2147483910" r:id="rId39"/>
    <p:sldLayoutId id="2147483911" r:id="rId40"/>
    <p:sldLayoutId id="2147483912" r:id="rId41"/>
    <p:sldLayoutId id="2147483913" r:id="rId42"/>
    <p:sldLayoutId id="2147483914" r:id="rId43"/>
    <p:sldLayoutId id="2147483915" r:id="rId4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Poppins SemiBold" panose="00000700000000000000" pitchFamily="2" charset="0"/>
          <a:ea typeface="+mn-ea"/>
          <a:cs typeface="Poppins" panose="00000500000000000000" pitchFamily="2" charset="0"/>
        </a:defRPr>
      </a:lvl1pPr>
    </p:titleStyle>
    <p:bodyStyle>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Poppins" panose="00000500000000000000" pitchFamily="2" charset="0"/>
          <a:ea typeface="+mn-ea"/>
          <a:cs typeface="+mn-cs"/>
        </a:defRPr>
      </a:lvl2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0.xml"/><Relationship Id="rId1" Type="http://schemas.openxmlformats.org/officeDocument/2006/relationships/tags" Target="../tags/tag88.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39.xml"/><Relationship Id="rId5" Type="http://schemas.openxmlformats.org/officeDocument/2006/relationships/chart" Target="../charts/chart3.xml"/><Relationship Id="rId4" Type="http://schemas.openxmlformats.org/officeDocument/2006/relationships/chart" Target="../charts/char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95.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96.xml"/></Relationships>
</file>

<file path=ppt/slides/_rels/slide102.xml.rels><?xml version="1.0" encoding="UTF-8" standalone="yes"?>
<Relationships xmlns="http://schemas.openxmlformats.org/package/2006/relationships"><Relationship Id="rId8" Type="http://schemas.microsoft.com/office/2011/relationships/webextension" Target="../webextensions/webextension3.xml"/><Relationship Id="rId3" Type="http://schemas.openxmlformats.org/officeDocument/2006/relationships/slide" Target="slide104.xml"/><Relationship Id="rId7" Type="http://schemas.openxmlformats.org/officeDocument/2006/relationships/image" Target="../media/image1460.png"/><Relationship Id="rId2" Type="http://schemas.openxmlformats.org/officeDocument/2006/relationships/image" Target="../media/image145.png"/><Relationship Id="rId1" Type="http://schemas.openxmlformats.org/officeDocument/2006/relationships/slideLayout" Target="../slideLayouts/slideLayout77.xml"/><Relationship Id="rId6" Type="http://schemas.openxmlformats.org/officeDocument/2006/relationships/slide" Target="slide100.xml"/><Relationship Id="rId5" Type="http://schemas.openxmlformats.org/officeDocument/2006/relationships/image" Target="../media/image146.png"/><Relationship Id="rId4" Type="http://schemas.openxmlformats.org/officeDocument/2006/relationships/image" Target="../media/image1450.png"/><Relationship Id="rId9" Type="http://schemas.openxmlformats.org/officeDocument/2006/relationships/image" Target="../media/image14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73.xml"/></Relationships>
</file>

<file path=ppt/slides/_rels/slide105.xml.rels><?xml version="1.0" encoding="UTF-8" standalone="yes"?>
<Relationships xmlns="http://schemas.openxmlformats.org/package/2006/relationships"><Relationship Id="rId3" Type="http://schemas.openxmlformats.org/officeDocument/2006/relationships/hyperlink" Target="https://docs.microsoft.com/en-us/rest/api/securitycenter/" TargetMode="External"/><Relationship Id="rId2" Type="http://schemas.openxmlformats.org/officeDocument/2006/relationships/notesSlide" Target="../notesSlides/notesSlide71.xml"/><Relationship Id="rId1" Type="http://schemas.openxmlformats.org/officeDocument/2006/relationships/slideLayout" Target="../slideLayouts/slideLayout80.xml"/><Relationship Id="rId4" Type="http://schemas.openxmlformats.org/officeDocument/2006/relationships/image" Target="../media/image14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0.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3.xml"/><Relationship Id="rId1" Type="http://schemas.openxmlformats.org/officeDocument/2006/relationships/slideLayout" Target="../slideLayouts/slideLayout80.xml"/></Relationships>
</file>

<file path=ppt/slides/_rels/slide108.xml.rels><?xml version="1.0" encoding="UTF-8" standalone="yes"?>
<Relationships xmlns="http://schemas.openxmlformats.org/package/2006/relationships"><Relationship Id="rId3" Type="http://schemas.openxmlformats.org/officeDocument/2006/relationships/hyperlink" Target="https://management.azure.com/providers/Microsoft.ResourceGraph/resources?api-version=2019-04-01" TargetMode="External"/><Relationship Id="rId2" Type="http://schemas.openxmlformats.org/officeDocument/2006/relationships/notesSlide" Target="../notesSlides/notesSlide74.xml"/><Relationship Id="rId1" Type="http://schemas.openxmlformats.org/officeDocument/2006/relationships/slideLayout" Target="../slideLayouts/slideLayout139.xml"/></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5.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3.xml"/></Relationships>
</file>

<file path=ppt/slides/_rels/slide110.xml.rels><?xml version="1.0" encoding="UTF-8" standalone="yes"?>
<Relationships xmlns="http://schemas.openxmlformats.org/package/2006/relationships"><Relationship Id="rId3" Type="http://schemas.openxmlformats.org/officeDocument/2006/relationships/hyperlink" Target="https://docs.microsoft.com/en-us/rest/api/sql/2021-02-01-preview/database-vulnerability-assessment-scans" TargetMode="External"/><Relationship Id="rId2" Type="http://schemas.openxmlformats.org/officeDocument/2006/relationships/notesSlide" Target="../notesSlides/notesSlide76.xml"/><Relationship Id="rId1" Type="http://schemas.openxmlformats.org/officeDocument/2006/relationships/slideLayout" Target="../slideLayouts/slideLayout80.xml"/></Relationships>
</file>

<file path=ppt/slides/_rels/slide111.xml.rels><?xml version="1.0" encoding="UTF-8" standalone="yes"?>
<Relationships xmlns="http://schemas.openxmlformats.org/package/2006/relationships"><Relationship Id="rId3" Type="http://schemas.openxmlformats.org/officeDocument/2006/relationships/hyperlink" Target="https://management.azure.com/subscriptions/7863b85b-ed56-4148-b764-9178b4b60e20/resourceGroups/odl-azdefend-497945-security/providers/microsoft.operationalinsights/workspaces/wssecurity497945/datasources?$filter=kind+eq+%27ChangeTrackingDefaultRegistry%27&amp;api-version=2015-11-01-preview&amp;_=1638112478445" TargetMode="External"/><Relationship Id="rId2" Type="http://schemas.openxmlformats.org/officeDocument/2006/relationships/notesSlide" Target="../notesSlides/notesSlide77.xml"/><Relationship Id="rId1" Type="http://schemas.openxmlformats.org/officeDocument/2006/relationships/slideLayout" Target="../slideLayouts/slideLayout81.xml"/><Relationship Id="rId4" Type="http://schemas.openxmlformats.org/officeDocument/2006/relationships/image" Target="../media/image151.png"/></Relationships>
</file>

<file path=ppt/slides/_rels/slide112.xml.rels><?xml version="1.0" encoding="UTF-8" standalone="yes"?>
<Relationships xmlns="http://schemas.openxmlformats.org/package/2006/relationships"><Relationship Id="rId3" Type="http://schemas.openxmlformats.org/officeDocument/2006/relationships/hyperlink" Target="https://docs.microsoft.com/en-us/rest/api/securitycenter/adaptive-application-controls" TargetMode="External"/><Relationship Id="rId2" Type="http://schemas.openxmlformats.org/officeDocument/2006/relationships/notesSlide" Target="../notesSlides/notesSlide78.xml"/><Relationship Id="rId1" Type="http://schemas.openxmlformats.org/officeDocument/2006/relationships/slideLayout" Target="../slideLayouts/slideLayout80.xml"/><Relationship Id="rId4" Type="http://schemas.openxmlformats.org/officeDocument/2006/relationships/image" Target="../media/image152.png"/></Relationships>
</file>

<file path=ppt/slides/_rels/slide1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9.xml"/><Relationship Id="rId1" Type="http://schemas.openxmlformats.org/officeDocument/2006/relationships/slideLayout" Target="../slideLayouts/slideLayout80.xml"/></Relationships>
</file>

<file path=ppt/slides/_rels/slide11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0.xml"/><Relationship Id="rId1" Type="http://schemas.openxmlformats.org/officeDocument/2006/relationships/slideLayout" Target="../slideLayouts/slideLayout80.xml"/></Relationships>
</file>

<file path=ppt/slides/_rels/slide1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1.xml"/><Relationship Id="rId1" Type="http://schemas.openxmlformats.org/officeDocument/2006/relationships/slideLayout" Target="../slideLayouts/slideLayout80.xml"/><Relationship Id="rId4" Type="http://schemas.openxmlformats.org/officeDocument/2006/relationships/image" Target="../media/image156.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0.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microsoft.com/en-us/rest/api/securitycenter/alerts" TargetMode="External"/><Relationship Id="rId2" Type="http://schemas.openxmlformats.org/officeDocument/2006/relationships/notesSlide" Target="../notesSlides/notesSlide83.xml"/><Relationship Id="rId1" Type="http://schemas.openxmlformats.org/officeDocument/2006/relationships/slideLayout" Target="../slideLayouts/slideLayout80.xml"/><Relationship Id="rId4" Type="http://schemas.openxmlformats.org/officeDocument/2006/relationships/image" Target="../media/image157.png"/></Relationships>
</file>

<file path=ppt/slides/_rels/slide11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4.xml"/><Relationship Id="rId1" Type="http://schemas.openxmlformats.org/officeDocument/2006/relationships/slideLayout" Target="../slideLayouts/slideLayout8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88.xml"/></Relationships>
</file>

<file path=ppt/slides/_rels/slide120.xml.rels><?xml version="1.0" encoding="UTF-8" standalone="yes"?>
<Relationships xmlns="http://schemas.openxmlformats.org/package/2006/relationships"><Relationship Id="rId3" Type="http://schemas.openxmlformats.org/officeDocument/2006/relationships/hyperlink" Target="https://docs.microsoft.com/en-us/azure/azure-resource-manager/management/request-limits-and-throttling" TargetMode="External"/><Relationship Id="rId2" Type="http://schemas.openxmlformats.org/officeDocument/2006/relationships/notesSlide" Target="../notesSlides/notesSlide86.xml"/><Relationship Id="rId1" Type="http://schemas.openxmlformats.org/officeDocument/2006/relationships/slideLayout" Target="../slideLayouts/slideLayout80.xml"/><Relationship Id="rId4" Type="http://schemas.openxmlformats.org/officeDocument/2006/relationships/image" Target="../media/image159.png"/></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1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7.xml"/><Relationship Id="rId1" Type="http://schemas.openxmlformats.org/officeDocument/2006/relationships/slideLayout" Target="../slideLayouts/slideLayout8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8.xml"/><Relationship Id="rId1" Type="http://schemas.openxmlformats.org/officeDocument/2006/relationships/slideLayout" Target="../slideLayouts/slideLayout80.xml"/></Relationships>
</file>

<file path=ppt/slides/_rels/slide1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9.xml"/><Relationship Id="rId1" Type="http://schemas.openxmlformats.org/officeDocument/2006/relationships/slideLayout" Target="../slideLayouts/slideLayout80.xml"/></Relationships>
</file>

<file path=ppt/slides/_rels/slide12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53.xml"/></Relationships>
</file>

<file path=ppt/slides/_rels/slide12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0.xml"/></Relationships>
</file>

<file path=ppt/slides/_rels/slide1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40.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12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140.xml"/><Relationship Id="rId6" Type="http://schemas.openxmlformats.org/officeDocument/2006/relationships/image" Target="../media/image172.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0.xml"/></Relationships>
</file>

<file path=ppt/slides/_rels/slide13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60.png"/><Relationship Id="rId1" Type="http://schemas.openxmlformats.org/officeDocument/2006/relationships/slideLayout" Target="../slideLayouts/slideLayout154.xml"/><Relationship Id="rId4" Type="http://schemas.openxmlformats.org/officeDocument/2006/relationships/image" Target="../media/image178.png"/></Relationships>
</file>

<file path=ppt/slides/_rels/slide1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0.xml"/><Relationship Id="rId1" Type="http://schemas.openxmlformats.org/officeDocument/2006/relationships/slideLayout" Target="../slideLayouts/slideLayout80.xml"/></Relationships>
</file>

<file path=ppt/slides/_rels/slide1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1.xml"/><Relationship Id="rId1" Type="http://schemas.openxmlformats.org/officeDocument/2006/relationships/slideLayout" Target="../slideLayouts/slideLayout81.xml"/></Relationships>
</file>

<file path=ppt/slides/_rels/slide1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2.xml"/><Relationship Id="rId1" Type="http://schemas.openxmlformats.org/officeDocument/2006/relationships/slideLayout" Target="../slideLayouts/slideLayout80.xml"/></Relationships>
</file>

<file path=ppt/slides/_rels/slide13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3.xml"/><Relationship Id="rId1" Type="http://schemas.openxmlformats.org/officeDocument/2006/relationships/slideLayout" Target="../slideLayouts/slideLayout80.xml"/></Relationships>
</file>

<file path=ppt/slides/_rels/slide1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4.xml"/><Relationship Id="rId1" Type="http://schemas.openxmlformats.org/officeDocument/2006/relationships/slideLayout" Target="../slideLayouts/slideLayout80.xml"/></Relationships>
</file>

<file path=ppt/slides/_rels/slide1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5.xml"/><Relationship Id="rId1" Type="http://schemas.openxmlformats.org/officeDocument/2006/relationships/slideLayout" Target="../slideLayouts/slideLayout88.xml"/><Relationship Id="rId4" Type="http://schemas.openxmlformats.org/officeDocument/2006/relationships/image" Target="../media/image184.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0.xml"/></Relationships>
</file>

<file path=ppt/slides/_rels/slide1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7.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3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8.xml"/><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0.xml"/></Relationships>
</file>

<file path=ppt/slides/_rels/slide140.xml.rels><?xml version="1.0" encoding="UTF-8" standalone="yes"?>
<Relationships xmlns="http://schemas.openxmlformats.org/package/2006/relationships"><Relationship Id="rId3" Type="http://schemas.openxmlformats.org/officeDocument/2006/relationships/hyperlink" Target="https://github.com/Azure/Azure-Sentinel/tree/master/Hunting%20Queries" TargetMode="External"/><Relationship Id="rId2" Type="http://schemas.openxmlformats.org/officeDocument/2006/relationships/notesSlide" Target="../notesSlides/notesSlide99.xml"/><Relationship Id="rId1" Type="http://schemas.openxmlformats.org/officeDocument/2006/relationships/slideLayout" Target="../slideLayouts/slideLayout80.xml"/><Relationship Id="rId4" Type="http://schemas.openxmlformats.org/officeDocument/2006/relationships/image" Target="../media/image186.png"/></Relationships>
</file>

<file path=ppt/slides/_rels/slide14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0.xml"/><Relationship Id="rId1" Type="http://schemas.openxmlformats.org/officeDocument/2006/relationships/slideLayout" Target="../slideLayouts/slideLayout81.xml"/></Relationships>
</file>

<file path=ppt/slides/_rels/slide14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1.xml"/><Relationship Id="rId1" Type="http://schemas.openxmlformats.org/officeDocument/2006/relationships/slideLayout" Target="../slideLayouts/slideLayout80.xml"/><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02.xml"/><Relationship Id="rId1" Type="http://schemas.openxmlformats.org/officeDocument/2006/relationships/slideLayout" Target="../slideLayouts/slideLayout80.xml"/><Relationship Id="rId6" Type="http://schemas.openxmlformats.org/officeDocument/2006/relationships/image" Target="../media/image160.png"/><Relationship Id="rId5" Type="http://schemas.openxmlformats.org/officeDocument/2006/relationships/image" Target="../media/image188.png"/><Relationship Id="rId4" Type="http://schemas.openxmlformats.org/officeDocument/2006/relationships/image" Target="../media/image190.png"/></Relationships>
</file>

<file path=ppt/slides/_rels/slide1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3.xml"/><Relationship Id="rId1" Type="http://schemas.openxmlformats.org/officeDocument/2006/relationships/slideLayout" Target="../slideLayouts/slideLayout79.xml"/><Relationship Id="rId5" Type="http://schemas.openxmlformats.org/officeDocument/2006/relationships/image" Target="../media/image191.png"/><Relationship Id="rId4" Type="http://schemas.openxmlformats.org/officeDocument/2006/relationships/image" Target="../media/image160.png"/></Relationships>
</file>

<file path=ppt/slides/_rels/slide14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4.xml"/><Relationship Id="rId1" Type="http://schemas.openxmlformats.org/officeDocument/2006/relationships/slideLayout" Target="../slideLayouts/slideLayout79.xml"/></Relationships>
</file>

<file path=ppt/slides/_rels/slide1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5.xml"/><Relationship Id="rId1" Type="http://schemas.openxmlformats.org/officeDocument/2006/relationships/slideLayout" Target="../slideLayouts/slideLayout79.xml"/></Relationships>
</file>

<file path=ppt/slides/_rels/slide14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6.xml"/><Relationship Id="rId1" Type="http://schemas.openxmlformats.org/officeDocument/2006/relationships/slideLayout" Target="../slideLayouts/slideLayout79.xml"/></Relationships>
</file>

<file path=ppt/slides/_rels/slide14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81.xml"/></Relationships>
</file>

<file path=ppt/slides/_rels/slide1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7.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0.xml"/></Relationships>
</file>

<file path=ppt/slides/_rels/slide15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40.xml"/></Relationships>
</file>

<file path=ppt/slides/_rels/slide15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40.xml"/></Relationships>
</file>

<file path=ppt/slides/_rels/slide15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8.xml"/><Relationship Id="rId1" Type="http://schemas.openxmlformats.org/officeDocument/2006/relationships/slideLayout" Target="../slideLayouts/slideLayout14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0.xml"/></Relationships>
</file>

<file path=ppt/slides/_rels/slide15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1.xml"/><Relationship Id="rId1" Type="http://schemas.openxmlformats.org/officeDocument/2006/relationships/slideLayout" Target="../slideLayouts/slideLayout80.xml"/><Relationship Id="rId4" Type="http://schemas.openxmlformats.org/officeDocument/2006/relationships/image" Target="../media/image200.png"/></Relationships>
</file>

<file path=ppt/slides/_rels/slide15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2.xml"/><Relationship Id="rId1" Type="http://schemas.openxmlformats.org/officeDocument/2006/relationships/slideLayout" Target="../slideLayouts/slideLayout80.xml"/></Relationships>
</file>

<file path=ppt/slides/_rels/slide15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13.xml"/><Relationship Id="rId1" Type="http://schemas.openxmlformats.org/officeDocument/2006/relationships/slideLayout" Target="../slideLayouts/slideLayout80.xml"/></Relationships>
</file>

<file path=ppt/slides/_rels/slide15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4.xml"/><Relationship Id="rId1" Type="http://schemas.openxmlformats.org/officeDocument/2006/relationships/slideLayout" Target="../slideLayouts/slideLayout8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0.xml"/></Relationships>
</file>

<file path=ppt/slides/_rels/slide1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8.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0.xml"/></Relationships>
</file>

<file path=ppt/slides/_rels/slide16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0.xml"/><Relationship Id="rId1" Type="http://schemas.openxmlformats.org/officeDocument/2006/relationships/slideLayout" Target="../slideLayouts/slideLayout8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0.xml"/></Relationships>
</file>

<file path=ppt/slides/_rels/slide167.xml.rels><?xml version="1.0" encoding="UTF-8" standalone="yes"?>
<Relationships xmlns="http://schemas.openxmlformats.org/package/2006/relationships"><Relationship Id="rId3" Type="http://schemas.openxmlformats.org/officeDocument/2006/relationships/hyperlink" Target="https://docs.microsoft.com/en-us/azure/sentinel/sentinel-solutions" TargetMode="External"/><Relationship Id="rId2" Type="http://schemas.openxmlformats.org/officeDocument/2006/relationships/notesSlide" Target="../notesSlides/notesSlide123.xml"/><Relationship Id="rId1" Type="http://schemas.openxmlformats.org/officeDocument/2006/relationships/slideLayout" Target="../slideLayouts/slideLayout80.xml"/><Relationship Id="rId4" Type="http://schemas.openxmlformats.org/officeDocument/2006/relationships/hyperlink" Target="https://docs.microsoft.com/en-us/azure/sentinel/sentinel-solutions-deploy" TargetMode="Externa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0.xml"/></Relationships>
</file>

<file path=ppt/slides/_rels/slide16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40.xml"/></Relationships>
</file>

<file path=ppt/slides/_rels/slide1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1.xml"/></Relationships>
</file>

<file path=ppt/slides/_rels/slide170.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125.xml"/><Relationship Id="rId1" Type="http://schemas.openxmlformats.org/officeDocument/2006/relationships/slideLayout" Target="../slideLayouts/slideLayout80.xml"/><Relationship Id="rId4" Type="http://schemas.openxmlformats.org/officeDocument/2006/relationships/image" Target="../media/image206.png"/></Relationships>
</file>

<file path=ppt/slides/_rels/slide1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6.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0.xml"/></Relationships>
</file>

<file path=ppt/slides/_rels/slide1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1.xml"/><Relationship Id="rId1" Type="http://schemas.openxmlformats.org/officeDocument/2006/relationships/slideLayout" Target="../slideLayouts/slideLayout8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0.xml"/></Relationships>
</file>

<file path=ppt/slides/_rels/slide17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3.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3.xml"/><Relationship Id="rId1" Type="http://schemas.openxmlformats.org/officeDocument/2006/relationships/tags" Target="../tags/tag91.xml"/><Relationship Id="rId4" Type="http://schemas.openxmlformats.org/officeDocument/2006/relationships/image" Target="../media/image63.png"/></Relationships>
</file>

<file path=ppt/slides/_rels/slide18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34.xml"/><Relationship Id="rId1" Type="http://schemas.openxmlformats.org/officeDocument/2006/relationships/slideLayout" Target="../slideLayouts/slideLayout139.xml"/></Relationships>
</file>

<file path=ppt/slides/_rels/slide18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5.xml"/><Relationship Id="rId1" Type="http://schemas.openxmlformats.org/officeDocument/2006/relationships/slideLayout" Target="../slideLayouts/slideLayout88.xml"/></Relationships>
</file>

<file path=ppt/slides/_rels/slide18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6.xml"/><Relationship Id="rId1" Type="http://schemas.openxmlformats.org/officeDocument/2006/relationships/slideLayout" Target="../slideLayouts/slideLayout88.xml"/></Relationships>
</file>

<file path=ppt/slides/_rels/slide18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37.xml"/><Relationship Id="rId1" Type="http://schemas.openxmlformats.org/officeDocument/2006/relationships/slideLayout" Target="../slideLayouts/slideLayout80.xml"/></Relationships>
</file>

<file path=ppt/slides/_rels/slide18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38.xml"/><Relationship Id="rId1" Type="http://schemas.openxmlformats.org/officeDocument/2006/relationships/slideLayout" Target="../slideLayouts/slideLayout80.xml"/><Relationship Id="rId4" Type="http://schemas.openxmlformats.org/officeDocument/2006/relationships/image" Target="../media/image213.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0.xml"/></Relationships>
</file>

<file path=ppt/slides/_rels/slide18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0.xml"/><Relationship Id="rId1" Type="http://schemas.openxmlformats.org/officeDocument/2006/relationships/slideLayout" Target="../slideLayouts/slideLayout8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8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42.xml"/><Relationship Id="rId1" Type="http://schemas.openxmlformats.org/officeDocument/2006/relationships/slideLayout" Target="../slideLayouts/slideLayout80.xml"/><Relationship Id="rId4" Type="http://schemas.openxmlformats.org/officeDocument/2006/relationships/image" Target="../media/image160.png"/></Relationships>
</file>

<file path=ppt/slides/_rels/slide19.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67.png"/><Relationship Id="rId7" Type="http://schemas.openxmlformats.org/officeDocument/2006/relationships/image" Target="../media/image69.png"/><Relationship Id="rId2" Type="http://schemas.microsoft.com/office/2011/relationships/webextension" Target="../webextensions/webextension1.xml"/><Relationship Id="rId1" Type="http://schemas.openxmlformats.org/officeDocument/2006/relationships/slideLayout" Target="../slideLayouts/slideLayout77.xml"/><Relationship Id="rId6" Type="http://schemas.openxmlformats.org/officeDocument/2006/relationships/image" Target="../media/image840.png"/><Relationship Id="rId5" Type="http://schemas.openxmlformats.org/officeDocument/2006/relationships/slide" Target="slide230.xml"/><Relationship Id="rId4" Type="http://schemas.openxmlformats.org/officeDocument/2006/relationships/image" Target="../media/image68.png"/><Relationship Id="rId9" Type="http://schemas.openxmlformats.org/officeDocument/2006/relationships/image" Target="../media/image690.png"/></Relationships>
</file>

<file path=ppt/slides/_rels/slide190.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43.xml"/><Relationship Id="rId1" Type="http://schemas.openxmlformats.org/officeDocument/2006/relationships/slideLayout" Target="../slideLayouts/slideLayout80.xml"/><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4.xml"/><Relationship Id="rId1" Type="http://schemas.openxmlformats.org/officeDocument/2006/relationships/slideLayout" Target="../slideLayouts/slideLayout139.xml"/></Relationships>
</file>

<file path=ppt/slides/_rels/slide19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45.xml"/><Relationship Id="rId1" Type="http://schemas.openxmlformats.org/officeDocument/2006/relationships/slideLayout" Target="../slideLayouts/slideLayout80.xml"/></Relationships>
</file>

<file path=ppt/slides/_rels/slide19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46.xml"/><Relationship Id="rId1" Type="http://schemas.openxmlformats.org/officeDocument/2006/relationships/slideLayout" Target="../slideLayouts/slideLayout8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95.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147.xml"/><Relationship Id="rId1" Type="http://schemas.openxmlformats.org/officeDocument/2006/relationships/slideLayout" Target="../slideLayouts/slideLayout80.xml"/></Relationships>
</file>

<file path=ppt/slides/_rels/slide196.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148.xml"/><Relationship Id="rId1" Type="http://schemas.openxmlformats.org/officeDocument/2006/relationships/slideLayout" Target="../slideLayouts/slideLayout80.xml"/></Relationships>
</file>

<file path=ppt/slides/_rels/slide197.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49.xml"/><Relationship Id="rId1" Type="http://schemas.openxmlformats.org/officeDocument/2006/relationships/slideLayout" Target="../slideLayouts/slideLayout80.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9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98.xml"/></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15.xml"/><Relationship Id="rId1" Type="http://schemas.openxmlformats.org/officeDocument/2006/relationships/tags" Target="../tags/tag8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98.xml"/><Relationship Id="rId1" Type="http://schemas.openxmlformats.org/officeDocument/2006/relationships/tags" Target="../tags/tag9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svg"/><Relationship Id="rId17" Type="http://schemas.openxmlformats.org/officeDocument/2006/relationships/image" Target="../media/image84.png"/><Relationship Id="rId2" Type="http://schemas.openxmlformats.org/officeDocument/2006/relationships/notesSlide" Target="../notesSlides/notesSlide6.xml"/><Relationship Id="rId16" Type="http://schemas.openxmlformats.org/officeDocument/2006/relationships/image" Target="../media/image83.svg"/><Relationship Id="rId20" Type="http://schemas.openxmlformats.org/officeDocument/2006/relationships/image" Target="../media/image87.svg"/><Relationship Id="rId1" Type="http://schemas.openxmlformats.org/officeDocument/2006/relationships/slideLayout" Target="../slideLayouts/slideLayout139.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svg"/><Relationship Id="rId19" Type="http://schemas.openxmlformats.org/officeDocument/2006/relationships/image" Target="../media/image86.pn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 Id="rId22" Type="http://schemas.openxmlformats.org/officeDocument/2006/relationships/image" Target="../media/image89.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260.xml"/><Relationship Id="rId1" Type="http://schemas.openxmlformats.org/officeDocument/2006/relationships/tags" Target="../tags/tag880.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06.xml"/><Relationship Id="rId5" Type="http://schemas.openxmlformats.org/officeDocument/2006/relationships/image" Target="../media/image59.sv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2.xml"/></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3.xml"/><Relationship Id="rId1" Type="http://schemas.openxmlformats.org/officeDocument/2006/relationships/tags" Target="../tags/tag9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7.xml"/><Relationship Id="rId1" Type="http://schemas.openxmlformats.org/officeDocument/2006/relationships/tags" Target="../tags/tag9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3.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3" Type="http://schemas.openxmlformats.org/officeDocument/2006/relationships/hyperlink" Target="https://management.azure.com/subscriptions/$subscriptionId/providers/Microsoft.Authorization/policyAssignments/SecurityCenterBuiltIn?api-version=2019-09-01" TargetMode="External"/><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8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9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3" Type="http://schemas.openxmlformats.org/officeDocument/2006/relationships/hyperlink" Target="https://query.prod.cms.rt.microsoft.com/cms/api/am/binary/RE4Myp3" TargetMode="External"/><Relationship Id="rId2" Type="http://schemas.openxmlformats.org/officeDocument/2006/relationships/hyperlink" Target="https://query.prod.cms.rt.microsoft.com/cms/api/am/binary/RE3VC70" TargetMode="External"/><Relationship Id="rId1" Type="http://schemas.openxmlformats.org/officeDocument/2006/relationships/slideLayout" Target="../slideLayouts/slideLayout79.xml"/><Relationship Id="rId5" Type="http://schemas.openxmlformats.org/officeDocument/2006/relationships/image" Target="../media/image61.png"/><Relationship Id="rId4" Type="http://schemas.openxmlformats.org/officeDocument/2006/relationships/image" Target="../media/image6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7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7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3.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80.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77.svg"/></Relationships>
</file>

<file path=ppt/slides/_rels/slide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80.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7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0.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7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79.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7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0.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8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7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3.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3.xml"/><Relationship Id="rId1" Type="http://schemas.openxmlformats.org/officeDocument/2006/relationships/slideLayout" Target="../slideLayouts/slideLayout80.xml"/><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0.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4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88.xml.rels><?xml version="1.0" encoding="UTF-8" standalone="yes"?>
<Relationships xmlns="http://schemas.openxmlformats.org/package/2006/relationships"><Relationship Id="rId8" Type="http://schemas.microsoft.com/office/2011/relationships/webextension" Target="../webextensions/webextension2.xml"/><Relationship Id="rId3" Type="http://schemas.openxmlformats.org/officeDocument/2006/relationships/slide" Target="slide90.xml"/><Relationship Id="rId7" Type="http://schemas.openxmlformats.org/officeDocument/2006/relationships/image" Target="../media/image1200.png"/><Relationship Id="rId2" Type="http://schemas.openxmlformats.org/officeDocument/2006/relationships/image" Target="../media/image119.png"/><Relationship Id="rId1" Type="http://schemas.openxmlformats.org/officeDocument/2006/relationships/slideLayout" Target="../slideLayouts/slideLayout77.xml"/><Relationship Id="rId6" Type="http://schemas.openxmlformats.org/officeDocument/2006/relationships/slide" Target="slide87.xml"/><Relationship Id="rId5" Type="http://schemas.openxmlformats.org/officeDocument/2006/relationships/image" Target="../media/image120.png"/><Relationship Id="rId4" Type="http://schemas.openxmlformats.org/officeDocument/2006/relationships/image" Target="../media/image1190.png"/><Relationship Id="rId9" Type="http://schemas.openxmlformats.org/officeDocument/2006/relationships/image" Target="../media/image1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3.xml"/><Relationship Id="rId1" Type="http://schemas.openxmlformats.org/officeDocument/2006/relationships/tags" Target="../tags/tag90.xml"/><Relationship Id="rId4" Type="http://schemas.openxmlformats.org/officeDocument/2006/relationships/image" Target="../media/image63.png"/></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94.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88.xml"/><Relationship Id="rId5" Type="http://schemas.openxmlformats.org/officeDocument/2006/relationships/image" Target="../media/image124.png"/><Relationship Id="rId4" Type="http://schemas.openxmlformats.org/officeDocument/2006/relationships/image" Target="../media/image123.png"/></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8.xml"/><Relationship Id="rId1" Type="http://schemas.openxmlformats.org/officeDocument/2006/relationships/slideLayout" Target="../slideLayouts/slideLayout88.xml"/><Relationship Id="rId5" Type="http://schemas.openxmlformats.org/officeDocument/2006/relationships/image" Target="../media/image127.png"/><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79.xml"/></Relationships>
</file>

<file path=ppt/slides/_rels/slide9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9.xml"/></Relationships>
</file>

<file path=ppt/slides/_rels/slide9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99.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svg"/><Relationship Id="rId2" Type="http://schemas.openxmlformats.org/officeDocument/2006/relationships/image" Target="../media/image131.png"/><Relationship Id="rId1" Type="http://schemas.openxmlformats.org/officeDocument/2006/relationships/slideLayout" Target="../slideLayouts/slideLayout144.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sv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1317546"/>
            <a:ext cx="4167887" cy="2215991"/>
          </a:xfrm>
        </p:spPr>
        <p:txBody>
          <a:bodyPr/>
          <a:lstStyle/>
          <a:p>
            <a:r>
              <a:rPr lang="en-US" dirty="0"/>
              <a:t>Microsoft Defender for Cloud + Azure Sentinel - Better Together!</a:t>
            </a:r>
            <a:endParaRPr lang="en-US" sz="2000" dirty="0"/>
          </a:p>
        </p:txBody>
      </p:sp>
      <p:sp>
        <p:nvSpPr>
          <p:cNvPr id="2" name="Text Placeholder 1">
            <a:extLst>
              <a:ext uri="{FF2B5EF4-FFF2-40B4-BE49-F238E27FC236}">
                <a16:creationId xmlns:a16="http://schemas.microsoft.com/office/drawing/2014/main" id="{6ABE206C-2CFB-49CC-8547-A1CFAC563A8F}"/>
              </a:ext>
            </a:extLst>
          </p:cNvPr>
          <p:cNvSpPr>
            <a:spLocks noGrp="1"/>
          </p:cNvSpPr>
          <p:nvPr>
            <p:ph type="body" sz="quarter" idx="12"/>
          </p:nvPr>
        </p:nvSpPr>
        <p:spPr/>
        <p:txBody>
          <a:bodyPr/>
          <a:lstStyle/>
          <a:p>
            <a:r>
              <a:rPr lang="en-US" dirty="0"/>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are we here?</a:t>
            </a:r>
          </a:p>
        </p:txBody>
      </p:sp>
      <p:sp>
        <p:nvSpPr>
          <p:cNvPr id="7" name="Text Placeholder 3">
            <a:extLst>
              <a:ext uri="{FF2B5EF4-FFF2-40B4-BE49-F238E27FC236}">
                <a16:creationId xmlns:a16="http://schemas.microsoft.com/office/drawing/2014/main" id="{AEFCF4E9-2A4F-4FD8-A2FD-E0C2DFE5A664}"/>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 all the major costs and risks associated with managing a security incident, the potential hit to brand and reputation and loss of customer trust could be the most damaging.</a:t>
            </a:r>
            <a:endParaRPr lang="en-US" sz="1800" b="1" dirty="0"/>
          </a:p>
        </p:txBody>
      </p:sp>
      <p:graphicFrame>
        <p:nvGraphicFramePr>
          <p:cNvPr id="5" name="Chart 4">
            <a:extLst>
              <a:ext uri="{FF2B5EF4-FFF2-40B4-BE49-F238E27FC236}">
                <a16:creationId xmlns:a16="http://schemas.microsoft.com/office/drawing/2014/main" id="{6A06E4D6-E2F2-4A41-ADC2-F8F38173FD5C}"/>
              </a:ext>
            </a:extLst>
          </p:cNvPr>
          <p:cNvGraphicFramePr/>
          <p:nvPr>
            <p:extLst>
              <p:ext uri="{D42A27DB-BD31-4B8C-83A1-F6EECF244321}">
                <p14:modId xmlns:p14="http://schemas.microsoft.com/office/powerpoint/2010/main" val="523528958"/>
              </p:ext>
            </p:extLst>
          </p:nvPr>
        </p:nvGraphicFramePr>
        <p:xfrm>
          <a:off x="6114369" y="2279651"/>
          <a:ext cx="2485647" cy="16679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C79D5596-DC03-4A09-AFB9-0A8DCB3A16FD}"/>
              </a:ext>
            </a:extLst>
          </p:cNvPr>
          <p:cNvGraphicFramePr/>
          <p:nvPr>
            <p:extLst>
              <p:ext uri="{D42A27DB-BD31-4B8C-83A1-F6EECF244321}">
                <p14:modId xmlns:p14="http://schemas.microsoft.com/office/powerpoint/2010/main" val="360213925"/>
              </p:ext>
            </p:extLst>
          </p:nvPr>
        </p:nvGraphicFramePr>
        <p:xfrm>
          <a:off x="6114369" y="3996152"/>
          <a:ext cx="2485647" cy="16679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5EC01C91-4517-47A0-9FF7-8D90484020E8}"/>
              </a:ext>
            </a:extLst>
          </p:cNvPr>
          <p:cNvGraphicFramePr/>
          <p:nvPr>
            <p:extLst>
              <p:ext uri="{D42A27DB-BD31-4B8C-83A1-F6EECF244321}">
                <p14:modId xmlns:p14="http://schemas.microsoft.com/office/powerpoint/2010/main" val="3749405215"/>
              </p:ext>
            </p:extLst>
          </p:nvPr>
        </p:nvGraphicFramePr>
        <p:xfrm>
          <a:off x="-100160" y="3996152"/>
          <a:ext cx="2485647" cy="1667932"/>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FB7BB58A-5D0D-4EFF-934F-A3BB151ED589}"/>
              </a:ext>
            </a:extLst>
          </p:cNvPr>
          <p:cNvSpPr txBox="1"/>
          <p:nvPr/>
        </p:nvSpPr>
        <p:spPr>
          <a:xfrm>
            <a:off x="2159172" y="2854249"/>
            <a:ext cx="3031064" cy="596189"/>
          </a:xfrm>
          <a:prstGeom prst="rect">
            <a:avLst/>
          </a:prstGeom>
          <a:noFill/>
        </p:spPr>
        <p:txBody>
          <a:bodyPr wrap="square" lIns="0" tIns="0" rIns="0" bIns="0" rtlCol="0">
            <a:spAutoFit/>
          </a:bodyPr>
          <a:lstStyle/>
          <a:p>
            <a:pPr algn="l">
              <a:lnSpc>
                <a:spcPts val="1600"/>
              </a:lnSpc>
            </a:pPr>
            <a:r>
              <a:rPr lang="en-US" sz="1100" dirty="0"/>
              <a:t>Americans proved most loyal to the companies they do business with, yet </a:t>
            </a:r>
            <a:r>
              <a:rPr lang="en-US" sz="1100" dirty="0">
                <a:solidFill>
                  <a:schemeClr val="accent1"/>
                </a:solidFill>
                <a:latin typeface="+mj-lt"/>
              </a:rPr>
              <a:t>ONE IN TWO </a:t>
            </a:r>
            <a:r>
              <a:rPr lang="en-US" sz="1100" dirty="0"/>
              <a:t>say they are likely to change brands after a data breach. </a:t>
            </a:r>
          </a:p>
        </p:txBody>
      </p:sp>
      <p:grpSp>
        <p:nvGrpSpPr>
          <p:cNvPr id="19" name="Group 18">
            <a:extLst>
              <a:ext uri="{FF2B5EF4-FFF2-40B4-BE49-F238E27FC236}">
                <a16:creationId xmlns:a16="http://schemas.microsoft.com/office/drawing/2014/main" id="{834C197A-BCA9-4B35-B404-CC93EAD18914}"/>
              </a:ext>
            </a:extLst>
          </p:cNvPr>
          <p:cNvGrpSpPr/>
          <p:nvPr/>
        </p:nvGrpSpPr>
        <p:grpSpPr>
          <a:xfrm>
            <a:off x="467846" y="2745717"/>
            <a:ext cx="1308347" cy="735801"/>
            <a:chOff x="1916933" y="3472132"/>
            <a:chExt cx="965389" cy="542925"/>
          </a:xfrm>
        </p:grpSpPr>
        <p:grpSp>
          <p:nvGrpSpPr>
            <p:cNvPr id="11" name="Group 10">
              <a:extLst>
                <a:ext uri="{FF2B5EF4-FFF2-40B4-BE49-F238E27FC236}">
                  <a16:creationId xmlns:a16="http://schemas.microsoft.com/office/drawing/2014/main" id="{CE0B971B-CFBD-469D-B88E-951D12B549F8}"/>
                </a:ext>
              </a:extLst>
            </p:cNvPr>
            <p:cNvGrpSpPr/>
            <p:nvPr/>
          </p:nvGrpSpPr>
          <p:grpSpPr>
            <a:xfrm>
              <a:off x="2445759" y="3472132"/>
              <a:ext cx="436563" cy="541338"/>
              <a:chOff x="1112838" y="2095501"/>
              <a:chExt cx="436563" cy="541338"/>
            </a:xfrm>
            <a:solidFill>
              <a:schemeClr val="tx1"/>
            </a:solidFill>
          </p:grpSpPr>
          <p:sp>
            <p:nvSpPr>
              <p:cNvPr id="12" name="Freeform 60">
                <a:extLst>
                  <a:ext uri="{FF2B5EF4-FFF2-40B4-BE49-F238E27FC236}">
                    <a16:creationId xmlns:a16="http://schemas.microsoft.com/office/drawing/2014/main" id="{DC4185F0-22F9-4A5A-8E83-8C9682CFC9D9}"/>
                  </a:ext>
                </a:extLst>
              </p:cNvPr>
              <p:cNvSpPr>
                <a:spLocks noEditPoints="1"/>
              </p:cNvSpPr>
              <p:nvPr/>
            </p:nvSpPr>
            <p:spPr bwMode="auto">
              <a:xfrm>
                <a:off x="1244601" y="2224089"/>
                <a:ext cx="173038" cy="171450"/>
              </a:xfrm>
              <a:custGeom>
                <a:avLst/>
                <a:gdLst>
                  <a:gd name="T0" fmla="*/ 71 w 143"/>
                  <a:gd name="T1" fmla="*/ 141 h 141"/>
                  <a:gd name="T2" fmla="*/ 0 w 143"/>
                  <a:gd name="T3" fmla="*/ 46 h 141"/>
                  <a:gd name="T4" fmla="*/ 7 w 143"/>
                  <a:gd name="T5" fmla="*/ 4 h 141"/>
                  <a:gd name="T6" fmla="*/ 11 w 143"/>
                  <a:gd name="T7" fmla="*/ 1 h 141"/>
                  <a:gd name="T8" fmla="*/ 16 w 143"/>
                  <a:gd name="T9" fmla="*/ 2 h 141"/>
                  <a:gd name="T10" fmla="*/ 47 w 143"/>
                  <a:gd name="T11" fmla="*/ 18 h 141"/>
                  <a:gd name="T12" fmla="*/ 89 w 143"/>
                  <a:gd name="T13" fmla="*/ 25 h 141"/>
                  <a:gd name="T14" fmla="*/ 131 w 143"/>
                  <a:gd name="T15" fmla="*/ 15 h 141"/>
                  <a:gd name="T16" fmla="*/ 137 w 143"/>
                  <a:gd name="T17" fmla="*/ 15 h 141"/>
                  <a:gd name="T18" fmla="*/ 140 w 143"/>
                  <a:gd name="T19" fmla="*/ 19 h 141"/>
                  <a:gd name="T20" fmla="*/ 143 w 143"/>
                  <a:gd name="T21" fmla="*/ 46 h 141"/>
                  <a:gd name="T22" fmla="*/ 71 w 143"/>
                  <a:gd name="T23" fmla="*/ 141 h 141"/>
                  <a:gd name="T24" fmla="*/ 16 w 143"/>
                  <a:gd name="T25" fmla="*/ 16 h 141"/>
                  <a:gd name="T26" fmla="*/ 12 w 143"/>
                  <a:gd name="T27" fmla="*/ 46 h 141"/>
                  <a:gd name="T28" fmla="*/ 71 w 143"/>
                  <a:gd name="T29" fmla="*/ 129 h 141"/>
                  <a:gd name="T30" fmla="*/ 131 w 143"/>
                  <a:gd name="T31" fmla="*/ 46 h 141"/>
                  <a:gd name="T32" fmla="*/ 130 w 143"/>
                  <a:gd name="T33" fmla="*/ 29 h 141"/>
                  <a:gd name="T34" fmla="*/ 89 w 143"/>
                  <a:gd name="T35" fmla="*/ 37 h 141"/>
                  <a:gd name="T36" fmla="*/ 44 w 143"/>
                  <a:gd name="T37" fmla="*/ 29 h 141"/>
                  <a:gd name="T38" fmla="*/ 16 w 143"/>
                  <a:gd name="T39" fmla="*/ 1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41">
                    <a:moveTo>
                      <a:pt x="71" y="141"/>
                    </a:moveTo>
                    <a:cubicBezTo>
                      <a:pt x="32" y="141"/>
                      <a:pt x="0" y="98"/>
                      <a:pt x="0" y="46"/>
                    </a:cubicBezTo>
                    <a:cubicBezTo>
                      <a:pt x="0" y="31"/>
                      <a:pt x="2" y="18"/>
                      <a:pt x="7" y="4"/>
                    </a:cubicBezTo>
                    <a:cubicBezTo>
                      <a:pt x="7" y="3"/>
                      <a:pt x="9" y="1"/>
                      <a:pt x="11" y="1"/>
                    </a:cubicBezTo>
                    <a:cubicBezTo>
                      <a:pt x="12" y="0"/>
                      <a:pt x="14" y="1"/>
                      <a:pt x="16" y="2"/>
                    </a:cubicBezTo>
                    <a:cubicBezTo>
                      <a:pt x="25" y="8"/>
                      <a:pt x="36" y="14"/>
                      <a:pt x="47" y="18"/>
                    </a:cubicBezTo>
                    <a:cubicBezTo>
                      <a:pt x="61" y="22"/>
                      <a:pt x="75" y="25"/>
                      <a:pt x="89" y="25"/>
                    </a:cubicBezTo>
                    <a:cubicBezTo>
                      <a:pt x="105" y="25"/>
                      <a:pt x="120" y="21"/>
                      <a:pt x="131" y="15"/>
                    </a:cubicBezTo>
                    <a:cubicBezTo>
                      <a:pt x="133" y="14"/>
                      <a:pt x="135" y="14"/>
                      <a:pt x="137" y="15"/>
                    </a:cubicBezTo>
                    <a:cubicBezTo>
                      <a:pt x="138" y="15"/>
                      <a:pt x="140" y="17"/>
                      <a:pt x="140" y="19"/>
                    </a:cubicBezTo>
                    <a:cubicBezTo>
                      <a:pt x="142" y="28"/>
                      <a:pt x="143" y="37"/>
                      <a:pt x="143" y="46"/>
                    </a:cubicBezTo>
                    <a:cubicBezTo>
                      <a:pt x="143" y="98"/>
                      <a:pt x="111" y="141"/>
                      <a:pt x="71" y="141"/>
                    </a:cubicBezTo>
                    <a:close/>
                    <a:moveTo>
                      <a:pt x="16" y="16"/>
                    </a:moveTo>
                    <a:cubicBezTo>
                      <a:pt x="13" y="25"/>
                      <a:pt x="12" y="35"/>
                      <a:pt x="12" y="46"/>
                    </a:cubicBezTo>
                    <a:cubicBezTo>
                      <a:pt x="12" y="92"/>
                      <a:pt x="38" y="129"/>
                      <a:pt x="71" y="129"/>
                    </a:cubicBezTo>
                    <a:cubicBezTo>
                      <a:pt x="104" y="129"/>
                      <a:pt x="131" y="92"/>
                      <a:pt x="131" y="46"/>
                    </a:cubicBezTo>
                    <a:cubicBezTo>
                      <a:pt x="131" y="40"/>
                      <a:pt x="131" y="35"/>
                      <a:pt x="130" y="29"/>
                    </a:cubicBezTo>
                    <a:cubicBezTo>
                      <a:pt x="118" y="34"/>
                      <a:pt x="104" y="37"/>
                      <a:pt x="89" y="37"/>
                    </a:cubicBezTo>
                    <a:cubicBezTo>
                      <a:pt x="74" y="37"/>
                      <a:pt x="59" y="34"/>
                      <a:pt x="44" y="29"/>
                    </a:cubicBezTo>
                    <a:cubicBezTo>
                      <a:pt x="34" y="25"/>
                      <a:pt x="24" y="21"/>
                      <a:pt x="16"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3" name="Freeform 61">
                <a:extLst>
                  <a:ext uri="{FF2B5EF4-FFF2-40B4-BE49-F238E27FC236}">
                    <a16:creationId xmlns:a16="http://schemas.microsoft.com/office/drawing/2014/main" id="{99424F20-921C-4110-BD79-A5D8D985459B}"/>
                  </a:ext>
                </a:extLst>
              </p:cNvPr>
              <p:cNvSpPr>
                <a:spLocks noEditPoints="1"/>
              </p:cNvSpPr>
              <p:nvPr/>
            </p:nvSpPr>
            <p:spPr bwMode="auto">
              <a:xfrm>
                <a:off x="1174751" y="2095501"/>
                <a:ext cx="314325" cy="312738"/>
              </a:xfrm>
              <a:custGeom>
                <a:avLst/>
                <a:gdLst>
                  <a:gd name="T0" fmla="*/ 130 w 259"/>
                  <a:gd name="T1" fmla="*/ 258 h 258"/>
                  <a:gd name="T2" fmla="*/ 66 w 259"/>
                  <a:gd name="T3" fmla="*/ 228 h 258"/>
                  <a:gd name="T4" fmla="*/ 26 w 259"/>
                  <a:gd name="T5" fmla="*/ 217 h 258"/>
                  <a:gd name="T6" fmla="*/ 5 w 259"/>
                  <a:gd name="T7" fmla="*/ 204 h 258"/>
                  <a:gd name="T8" fmla="*/ 0 w 259"/>
                  <a:gd name="T9" fmla="*/ 196 h 258"/>
                  <a:gd name="T10" fmla="*/ 2 w 259"/>
                  <a:gd name="T11" fmla="*/ 187 h 258"/>
                  <a:gd name="T12" fmla="*/ 16 w 259"/>
                  <a:gd name="T13" fmla="*/ 165 h 258"/>
                  <a:gd name="T14" fmla="*/ 18 w 259"/>
                  <a:gd name="T15" fmla="*/ 110 h 258"/>
                  <a:gd name="T16" fmla="*/ 18 w 259"/>
                  <a:gd name="T17" fmla="*/ 109 h 258"/>
                  <a:gd name="T18" fmla="*/ 127 w 259"/>
                  <a:gd name="T19" fmla="*/ 0 h 258"/>
                  <a:gd name="T20" fmla="*/ 237 w 259"/>
                  <a:gd name="T21" fmla="*/ 109 h 258"/>
                  <a:gd name="T22" fmla="*/ 241 w 259"/>
                  <a:gd name="T23" fmla="*/ 167 h 258"/>
                  <a:gd name="T24" fmla="*/ 256 w 259"/>
                  <a:gd name="T25" fmla="*/ 187 h 258"/>
                  <a:gd name="T26" fmla="*/ 258 w 259"/>
                  <a:gd name="T27" fmla="*/ 196 h 258"/>
                  <a:gd name="T28" fmla="*/ 253 w 259"/>
                  <a:gd name="T29" fmla="*/ 205 h 258"/>
                  <a:gd name="T30" fmla="*/ 229 w 259"/>
                  <a:gd name="T31" fmla="*/ 217 h 258"/>
                  <a:gd name="T32" fmla="*/ 195 w 259"/>
                  <a:gd name="T33" fmla="*/ 226 h 258"/>
                  <a:gd name="T34" fmla="*/ 130 w 259"/>
                  <a:gd name="T35" fmla="*/ 258 h 258"/>
                  <a:gd name="T36" fmla="*/ 29 w 259"/>
                  <a:gd name="T37" fmla="*/ 191 h 258"/>
                  <a:gd name="T38" fmla="*/ 35 w 259"/>
                  <a:gd name="T39" fmla="*/ 195 h 258"/>
                  <a:gd name="T40" fmla="*/ 74 w 259"/>
                  <a:gd name="T41" fmla="*/ 204 h 258"/>
                  <a:gd name="T42" fmla="*/ 84 w 259"/>
                  <a:gd name="T43" fmla="*/ 210 h 258"/>
                  <a:gd name="T44" fmla="*/ 130 w 259"/>
                  <a:gd name="T45" fmla="*/ 234 h 258"/>
                  <a:gd name="T46" fmla="*/ 177 w 259"/>
                  <a:gd name="T47" fmla="*/ 209 h 258"/>
                  <a:gd name="T48" fmla="*/ 186 w 259"/>
                  <a:gd name="T49" fmla="*/ 203 h 258"/>
                  <a:gd name="T50" fmla="*/ 221 w 259"/>
                  <a:gd name="T51" fmla="*/ 195 h 258"/>
                  <a:gd name="T52" fmla="*/ 229 w 259"/>
                  <a:gd name="T53" fmla="*/ 191 h 258"/>
                  <a:gd name="T54" fmla="*/ 219 w 259"/>
                  <a:gd name="T55" fmla="*/ 176 h 258"/>
                  <a:gd name="T56" fmla="*/ 213 w 259"/>
                  <a:gd name="T57" fmla="*/ 109 h 258"/>
                  <a:gd name="T58" fmla="*/ 127 w 259"/>
                  <a:gd name="T59" fmla="*/ 24 h 258"/>
                  <a:gd name="T60" fmla="*/ 42 w 259"/>
                  <a:gd name="T61" fmla="*/ 109 h 258"/>
                  <a:gd name="T62" fmla="*/ 39 w 259"/>
                  <a:gd name="T63" fmla="*/ 172 h 258"/>
                  <a:gd name="T64" fmla="*/ 29 w 259"/>
                  <a:gd name="T65" fmla="*/ 19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258">
                    <a:moveTo>
                      <a:pt x="130" y="258"/>
                    </a:moveTo>
                    <a:cubicBezTo>
                      <a:pt x="104" y="258"/>
                      <a:pt x="80" y="247"/>
                      <a:pt x="66" y="228"/>
                    </a:cubicBezTo>
                    <a:cubicBezTo>
                      <a:pt x="51" y="226"/>
                      <a:pt x="38" y="222"/>
                      <a:pt x="26" y="217"/>
                    </a:cubicBezTo>
                    <a:cubicBezTo>
                      <a:pt x="20" y="215"/>
                      <a:pt x="8" y="207"/>
                      <a:pt x="5" y="204"/>
                    </a:cubicBezTo>
                    <a:cubicBezTo>
                      <a:pt x="2" y="202"/>
                      <a:pt x="1" y="199"/>
                      <a:pt x="0" y="196"/>
                    </a:cubicBezTo>
                    <a:cubicBezTo>
                      <a:pt x="0" y="193"/>
                      <a:pt x="0" y="190"/>
                      <a:pt x="2" y="187"/>
                    </a:cubicBezTo>
                    <a:cubicBezTo>
                      <a:pt x="8" y="179"/>
                      <a:pt x="15" y="169"/>
                      <a:pt x="16" y="165"/>
                    </a:cubicBezTo>
                    <a:cubicBezTo>
                      <a:pt x="19" y="157"/>
                      <a:pt x="19" y="128"/>
                      <a:pt x="18" y="110"/>
                    </a:cubicBezTo>
                    <a:cubicBezTo>
                      <a:pt x="18" y="109"/>
                      <a:pt x="18" y="109"/>
                      <a:pt x="18" y="109"/>
                    </a:cubicBezTo>
                    <a:cubicBezTo>
                      <a:pt x="18" y="49"/>
                      <a:pt x="67" y="0"/>
                      <a:pt x="127" y="0"/>
                    </a:cubicBezTo>
                    <a:cubicBezTo>
                      <a:pt x="188" y="0"/>
                      <a:pt x="237" y="49"/>
                      <a:pt x="237" y="109"/>
                    </a:cubicBezTo>
                    <a:cubicBezTo>
                      <a:pt x="237" y="128"/>
                      <a:pt x="238" y="158"/>
                      <a:pt x="241" y="167"/>
                    </a:cubicBezTo>
                    <a:cubicBezTo>
                      <a:pt x="243" y="170"/>
                      <a:pt x="250" y="180"/>
                      <a:pt x="256" y="187"/>
                    </a:cubicBezTo>
                    <a:cubicBezTo>
                      <a:pt x="258" y="189"/>
                      <a:pt x="259" y="193"/>
                      <a:pt x="258" y="196"/>
                    </a:cubicBezTo>
                    <a:cubicBezTo>
                      <a:pt x="258" y="200"/>
                      <a:pt x="256" y="203"/>
                      <a:pt x="253" y="205"/>
                    </a:cubicBezTo>
                    <a:cubicBezTo>
                      <a:pt x="250" y="206"/>
                      <a:pt x="235" y="215"/>
                      <a:pt x="229" y="217"/>
                    </a:cubicBezTo>
                    <a:cubicBezTo>
                      <a:pt x="218" y="221"/>
                      <a:pt x="207" y="224"/>
                      <a:pt x="195" y="226"/>
                    </a:cubicBezTo>
                    <a:cubicBezTo>
                      <a:pt x="182" y="246"/>
                      <a:pt x="157" y="258"/>
                      <a:pt x="130" y="258"/>
                    </a:cubicBezTo>
                    <a:close/>
                    <a:moveTo>
                      <a:pt x="29" y="191"/>
                    </a:moveTo>
                    <a:cubicBezTo>
                      <a:pt x="32" y="193"/>
                      <a:pt x="34" y="195"/>
                      <a:pt x="35" y="195"/>
                    </a:cubicBezTo>
                    <a:cubicBezTo>
                      <a:pt x="47" y="200"/>
                      <a:pt x="59" y="203"/>
                      <a:pt x="74" y="204"/>
                    </a:cubicBezTo>
                    <a:cubicBezTo>
                      <a:pt x="78" y="205"/>
                      <a:pt x="82" y="207"/>
                      <a:pt x="84" y="210"/>
                    </a:cubicBezTo>
                    <a:cubicBezTo>
                      <a:pt x="92" y="225"/>
                      <a:pt x="110" y="234"/>
                      <a:pt x="130" y="234"/>
                    </a:cubicBezTo>
                    <a:cubicBezTo>
                      <a:pt x="151" y="234"/>
                      <a:pt x="169" y="224"/>
                      <a:pt x="177" y="209"/>
                    </a:cubicBezTo>
                    <a:cubicBezTo>
                      <a:pt x="179" y="206"/>
                      <a:pt x="183" y="204"/>
                      <a:pt x="186" y="203"/>
                    </a:cubicBezTo>
                    <a:cubicBezTo>
                      <a:pt x="199" y="201"/>
                      <a:pt x="210" y="199"/>
                      <a:pt x="221" y="195"/>
                    </a:cubicBezTo>
                    <a:cubicBezTo>
                      <a:pt x="222" y="194"/>
                      <a:pt x="225" y="193"/>
                      <a:pt x="229" y="191"/>
                    </a:cubicBezTo>
                    <a:cubicBezTo>
                      <a:pt x="225" y="186"/>
                      <a:pt x="221" y="180"/>
                      <a:pt x="219" y="176"/>
                    </a:cubicBezTo>
                    <a:cubicBezTo>
                      <a:pt x="213" y="160"/>
                      <a:pt x="213" y="117"/>
                      <a:pt x="213" y="109"/>
                    </a:cubicBezTo>
                    <a:cubicBezTo>
                      <a:pt x="213" y="62"/>
                      <a:pt x="174" y="24"/>
                      <a:pt x="127" y="24"/>
                    </a:cubicBezTo>
                    <a:cubicBezTo>
                      <a:pt x="81" y="24"/>
                      <a:pt x="42" y="62"/>
                      <a:pt x="42" y="109"/>
                    </a:cubicBezTo>
                    <a:cubicBezTo>
                      <a:pt x="43" y="117"/>
                      <a:pt x="44" y="157"/>
                      <a:pt x="39" y="172"/>
                    </a:cubicBezTo>
                    <a:cubicBezTo>
                      <a:pt x="37" y="178"/>
                      <a:pt x="33" y="185"/>
                      <a:pt x="29" y="1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4" name="Freeform 153">
                <a:extLst>
                  <a:ext uri="{FF2B5EF4-FFF2-40B4-BE49-F238E27FC236}">
                    <a16:creationId xmlns:a16="http://schemas.microsoft.com/office/drawing/2014/main" id="{FC67B82B-DF50-4DFD-89E5-B8F293033741}"/>
                  </a:ext>
                </a:extLst>
              </p:cNvPr>
              <p:cNvSpPr>
                <a:spLocks noEditPoints="1"/>
              </p:cNvSpPr>
              <p:nvPr/>
            </p:nvSpPr>
            <p:spPr bwMode="auto">
              <a:xfrm>
                <a:off x="1112838" y="2386014"/>
                <a:ext cx="436563" cy="250825"/>
              </a:xfrm>
              <a:custGeom>
                <a:avLst/>
                <a:gdLst>
                  <a:gd name="T0" fmla="*/ 347 w 359"/>
                  <a:gd name="T1" fmla="*/ 208 h 208"/>
                  <a:gd name="T2" fmla="*/ 180 w 359"/>
                  <a:gd name="T3" fmla="*/ 208 h 208"/>
                  <a:gd name="T4" fmla="*/ 179 w 359"/>
                  <a:gd name="T5" fmla="*/ 208 h 208"/>
                  <a:gd name="T6" fmla="*/ 12 w 359"/>
                  <a:gd name="T7" fmla="*/ 208 h 208"/>
                  <a:gd name="T8" fmla="*/ 4 w 359"/>
                  <a:gd name="T9" fmla="*/ 204 h 208"/>
                  <a:gd name="T10" fmla="*/ 0 w 359"/>
                  <a:gd name="T11" fmla="*/ 196 h 208"/>
                  <a:gd name="T12" fmla="*/ 94 w 359"/>
                  <a:gd name="T13" fmla="*/ 3 h 208"/>
                  <a:gd name="T14" fmla="*/ 109 w 359"/>
                  <a:gd name="T15" fmla="*/ 5 h 208"/>
                  <a:gd name="T16" fmla="*/ 179 w 359"/>
                  <a:gd name="T17" fmla="*/ 38 h 208"/>
                  <a:gd name="T18" fmla="*/ 180 w 359"/>
                  <a:gd name="T19" fmla="*/ 38 h 208"/>
                  <a:gd name="T20" fmla="*/ 250 w 359"/>
                  <a:gd name="T21" fmla="*/ 5 h 208"/>
                  <a:gd name="T22" fmla="*/ 266 w 359"/>
                  <a:gd name="T23" fmla="*/ 3 h 208"/>
                  <a:gd name="T24" fmla="*/ 359 w 359"/>
                  <a:gd name="T25" fmla="*/ 196 h 208"/>
                  <a:gd name="T26" fmla="*/ 356 w 359"/>
                  <a:gd name="T27" fmla="*/ 204 h 208"/>
                  <a:gd name="T28" fmla="*/ 347 w 359"/>
                  <a:gd name="T29" fmla="*/ 208 h 208"/>
                  <a:gd name="T30" fmla="*/ 25 w 359"/>
                  <a:gd name="T31" fmla="*/ 184 h 208"/>
                  <a:gd name="T32" fmla="*/ 179 w 359"/>
                  <a:gd name="T33" fmla="*/ 184 h 208"/>
                  <a:gd name="T34" fmla="*/ 180 w 359"/>
                  <a:gd name="T35" fmla="*/ 184 h 208"/>
                  <a:gd name="T36" fmla="*/ 335 w 359"/>
                  <a:gd name="T37" fmla="*/ 184 h 208"/>
                  <a:gd name="T38" fmla="*/ 260 w 359"/>
                  <a:gd name="T39" fmla="*/ 28 h 208"/>
                  <a:gd name="T40" fmla="*/ 180 w 359"/>
                  <a:gd name="T41" fmla="*/ 62 h 208"/>
                  <a:gd name="T42" fmla="*/ 179 w 359"/>
                  <a:gd name="T43" fmla="*/ 62 h 208"/>
                  <a:gd name="T44" fmla="*/ 99 w 359"/>
                  <a:gd name="T45" fmla="*/ 28 h 208"/>
                  <a:gd name="T46" fmla="*/ 25 w 359"/>
                  <a:gd name="T47" fmla="*/ 18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208">
                    <a:moveTo>
                      <a:pt x="347" y="208"/>
                    </a:moveTo>
                    <a:cubicBezTo>
                      <a:pt x="180" y="208"/>
                      <a:pt x="180" y="208"/>
                      <a:pt x="180" y="208"/>
                    </a:cubicBezTo>
                    <a:cubicBezTo>
                      <a:pt x="180" y="208"/>
                      <a:pt x="180" y="208"/>
                      <a:pt x="179" y="208"/>
                    </a:cubicBezTo>
                    <a:cubicBezTo>
                      <a:pt x="12" y="208"/>
                      <a:pt x="12" y="208"/>
                      <a:pt x="12" y="208"/>
                    </a:cubicBezTo>
                    <a:cubicBezTo>
                      <a:pt x="9" y="208"/>
                      <a:pt x="6" y="207"/>
                      <a:pt x="4" y="204"/>
                    </a:cubicBezTo>
                    <a:cubicBezTo>
                      <a:pt x="1" y="202"/>
                      <a:pt x="0" y="199"/>
                      <a:pt x="0" y="196"/>
                    </a:cubicBezTo>
                    <a:cubicBezTo>
                      <a:pt x="0" y="115"/>
                      <a:pt x="36" y="41"/>
                      <a:pt x="94" y="3"/>
                    </a:cubicBezTo>
                    <a:cubicBezTo>
                      <a:pt x="99" y="0"/>
                      <a:pt x="105" y="0"/>
                      <a:pt x="109" y="5"/>
                    </a:cubicBezTo>
                    <a:cubicBezTo>
                      <a:pt x="130" y="27"/>
                      <a:pt x="154" y="38"/>
                      <a:pt x="179" y="38"/>
                    </a:cubicBezTo>
                    <a:cubicBezTo>
                      <a:pt x="180" y="38"/>
                      <a:pt x="180" y="38"/>
                      <a:pt x="180" y="38"/>
                    </a:cubicBezTo>
                    <a:cubicBezTo>
                      <a:pt x="205" y="38"/>
                      <a:pt x="229" y="27"/>
                      <a:pt x="250" y="5"/>
                    </a:cubicBezTo>
                    <a:cubicBezTo>
                      <a:pt x="254" y="0"/>
                      <a:pt x="261" y="0"/>
                      <a:pt x="266" y="3"/>
                    </a:cubicBezTo>
                    <a:cubicBezTo>
                      <a:pt x="323" y="41"/>
                      <a:pt x="359" y="115"/>
                      <a:pt x="359" y="196"/>
                    </a:cubicBezTo>
                    <a:cubicBezTo>
                      <a:pt x="359" y="199"/>
                      <a:pt x="358" y="202"/>
                      <a:pt x="356" y="204"/>
                    </a:cubicBezTo>
                    <a:cubicBezTo>
                      <a:pt x="354" y="207"/>
                      <a:pt x="350" y="208"/>
                      <a:pt x="347" y="208"/>
                    </a:cubicBezTo>
                    <a:close/>
                    <a:moveTo>
                      <a:pt x="25" y="184"/>
                    </a:moveTo>
                    <a:cubicBezTo>
                      <a:pt x="179" y="184"/>
                      <a:pt x="179" y="184"/>
                      <a:pt x="179" y="184"/>
                    </a:cubicBezTo>
                    <a:cubicBezTo>
                      <a:pt x="180" y="184"/>
                      <a:pt x="180" y="184"/>
                      <a:pt x="180" y="184"/>
                    </a:cubicBezTo>
                    <a:cubicBezTo>
                      <a:pt x="335" y="184"/>
                      <a:pt x="335" y="184"/>
                      <a:pt x="335" y="184"/>
                    </a:cubicBezTo>
                    <a:cubicBezTo>
                      <a:pt x="332" y="120"/>
                      <a:pt x="304" y="62"/>
                      <a:pt x="260" y="28"/>
                    </a:cubicBezTo>
                    <a:cubicBezTo>
                      <a:pt x="236" y="51"/>
                      <a:pt x="209" y="62"/>
                      <a:pt x="180" y="62"/>
                    </a:cubicBezTo>
                    <a:cubicBezTo>
                      <a:pt x="179" y="62"/>
                      <a:pt x="179" y="62"/>
                      <a:pt x="179" y="62"/>
                    </a:cubicBezTo>
                    <a:cubicBezTo>
                      <a:pt x="151" y="62"/>
                      <a:pt x="123" y="51"/>
                      <a:pt x="99" y="28"/>
                    </a:cubicBezTo>
                    <a:cubicBezTo>
                      <a:pt x="56" y="62"/>
                      <a:pt x="28" y="120"/>
                      <a:pt x="25" y="1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5" name="Group 14">
              <a:extLst>
                <a:ext uri="{FF2B5EF4-FFF2-40B4-BE49-F238E27FC236}">
                  <a16:creationId xmlns:a16="http://schemas.microsoft.com/office/drawing/2014/main" id="{8792FD2D-9513-4252-ACAE-C99291264E3F}"/>
                </a:ext>
              </a:extLst>
            </p:cNvPr>
            <p:cNvGrpSpPr/>
            <p:nvPr/>
          </p:nvGrpSpPr>
          <p:grpSpPr>
            <a:xfrm>
              <a:off x="1916933" y="3472132"/>
              <a:ext cx="436563" cy="542925"/>
              <a:chOff x="8585201" y="3149601"/>
              <a:chExt cx="436563" cy="542925"/>
            </a:xfrm>
            <a:solidFill>
              <a:schemeClr val="accent6"/>
            </a:solidFill>
          </p:grpSpPr>
          <p:sp>
            <p:nvSpPr>
              <p:cNvPr id="16" name="Freeform 71">
                <a:extLst>
                  <a:ext uri="{FF2B5EF4-FFF2-40B4-BE49-F238E27FC236}">
                    <a16:creationId xmlns:a16="http://schemas.microsoft.com/office/drawing/2014/main" id="{4C223629-96BE-4B63-9D5F-414A29C3C89C}"/>
                  </a:ext>
                </a:extLst>
              </p:cNvPr>
              <p:cNvSpPr>
                <a:spLocks noEditPoints="1"/>
              </p:cNvSpPr>
              <p:nvPr/>
            </p:nvSpPr>
            <p:spPr bwMode="auto">
              <a:xfrm>
                <a:off x="8675688" y="3238501"/>
                <a:ext cx="254000" cy="214313"/>
              </a:xfrm>
              <a:custGeom>
                <a:avLst/>
                <a:gdLst>
                  <a:gd name="T0" fmla="*/ 105 w 209"/>
                  <a:gd name="T1" fmla="*/ 178 h 178"/>
                  <a:gd name="T2" fmla="*/ 20 w 209"/>
                  <a:gd name="T3" fmla="*/ 98 h 178"/>
                  <a:gd name="T4" fmla="*/ 15 w 209"/>
                  <a:gd name="T5" fmla="*/ 92 h 178"/>
                  <a:gd name="T6" fmla="*/ 6 w 209"/>
                  <a:gd name="T7" fmla="*/ 77 h 178"/>
                  <a:gd name="T8" fmla="*/ 4 w 209"/>
                  <a:gd name="T9" fmla="*/ 66 h 178"/>
                  <a:gd name="T10" fmla="*/ 5 w 209"/>
                  <a:gd name="T11" fmla="*/ 31 h 178"/>
                  <a:gd name="T12" fmla="*/ 13 w 209"/>
                  <a:gd name="T13" fmla="*/ 27 h 178"/>
                  <a:gd name="T14" fmla="*/ 28 w 209"/>
                  <a:gd name="T15" fmla="*/ 31 h 178"/>
                  <a:gd name="T16" fmla="*/ 34 w 209"/>
                  <a:gd name="T17" fmla="*/ 33 h 178"/>
                  <a:gd name="T18" fmla="*/ 35 w 209"/>
                  <a:gd name="T19" fmla="*/ 27 h 178"/>
                  <a:gd name="T20" fmla="*/ 48 w 209"/>
                  <a:gd name="T21" fmla="*/ 3 h 178"/>
                  <a:gd name="T22" fmla="*/ 62 w 209"/>
                  <a:gd name="T23" fmla="*/ 0 h 178"/>
                  <a:gd name="T24" fmla="*/ 86 w 209"/>
                  <a:gd name="T25" fmla="*/ 9 h 178"/>
                  <a:gd name="T26" fmla="*/ 105 w 209"/>
                  <a:gd name="T27" fmla="*/ 16 h 178"/>
                  <a:gd name="T28" fmla="*/ 127 w 209"/>
                  <a:gd name="T29" fmla="*/ 9 h 178"/>
                  <a:gd name="T30" fmla="*/ 152 w 209"/>
                  <a:gd name="T31" fmla="*/ 2 h 178"/>
                  <a:gd name="T32" fmla="*/ 162 w 209"/>
                  <a:gd name="T33" fmla="*/ 3 h 178"/>
                  <a:gd name="T34" fmla="*/ 176 w 209"/>
                  <a:gd name="T35" fmla="*/ 27 h 178"/>
                  <a:gd name="T36" fmla="*/ 176 w 209"/>
                  <a:gd name="T37" fmla="*/ 33 h 178"/>
                  <a:gd name="T38" fmla="*/ 182 w 209"/>
                  <a:gd name="T39" fmla="*/ 31 h 178"/>
                  <a:gd name="T40" fmla="*/ 197 w 209"/>
                  <a:gd name="T41" fmla="*/ 27 h 178"/>
                  <a:gd name="T42" fmla="*/ 204 w 209"/>
                  <a:gd name="T43" fmla="*/ 30 h 178"/>
                  <a:gd name="T44" fmla="*/ 206 w 209"/>
                  <a:gd name="T45" fmla="*/ 67 h 178"/>
                  <a:gd name="T46" fmla="*/ 205 w 209"/>
                  <a:gd name="T47" fmla="*/ 77 h 178"/>
                  <a:gd name="T48" fmla="*/ 196 w 209"/>
                  <a:gd name="T49" fmla="*/ 93 h 178"/>
                  <a:gd name="T50" fmla="*/ 190 w 209"/>
                  <a:gd name="T51" fmla="*/ 99 h 178"/>
                  <a:gd name="T52" fmla="*/ 105 w 209"/>
                  <a:gd name="T53" fmla="*/ 178 h 178"/>
                  <a:gd name="T54" fmla="*/ 18 w 209"/>
                  <a:gd name="T55" fmla="*/ 77 h 178"/>
                  <a:gd name="T56" fmla="*/ 24 w 209"/>
                  <a:gd name="T57" fmla="*/ 84 h 178"/>
                  <a:gd name="T58" fmla="*/ 32 w 209"/>
                  <a:gd name="T59" fmla="*/ 96 h 178"/>
                  <a:gd name="T60" fmla="*/ 105 w 209"/>
                  <a:gd name="T61" fmla="*/ 166 h 178"/>
                  <a:gd name="T62" fmla="*/ 179 w 209"/>
                  <a:gd name="T63" fmla="*/ 97 h 178"/>
                  <a:gd name="T64" fmla="*/ 187 w 209"/>
                  <a:gd name="T65" fmla="*/ 85 h 178"/>
                  <a:gd name="T66" fmla="*/ 193 w 209"/>
                  <a:gd name="T67" fmla="*/ 77 h 178"/>
                  <a:gd name="T68" fmla="*/ 194 w 209"/>
                  <a:gd name="T69" fmla="*/ 65 h 178"/>
                  <a:gd name="T70" fmla="*/ 195 w 209"/>
                  <a:gd name="T71" fmla="*/ 39 h 178"/>
                  <a:gd name="T72" fmla="*/ 186 w 209"/>
                  <a:gd name="T73" fmla="*/ 42 h 178"/>
                  <a:gd name="T74" fmla="*/ 173 w 209"/>
                  <a:gd name="T75" fmla="*/ 45 h 178"/>
                  <a:gd name="T76" fmla="*/ 166 w 209"/>
                  <a:gd name="T77" fmla="*/ 41 h 178"/>
                  <a:gd name="T78" fmla="*/ 164 w 209"/>
                  <a:gd name="T79" fmla="*/ 27 h 178"/>
                  <a:gd name="T80" fmla="*/ 159 w 209"/>
                  <a:gd name="T81" fmla="*/ 15 h 178"/>
                  <a:gd name="T82" fmla="*/ 152 w 209"/>
                  <a:gd name="T83" fmla="*/ 14 h 178"/>
                  <a:gd name="T84" fmla="*/ 132 w 209"/>
                  <a:gd name="T85" fmla="*/ 20 h 178"/>
                  <a:gd name="T86" fmla="*/ 105 w 209"/>
                  <a:gd name="T87" fmla="*/ 28 h 178"/>
                  <a:gd name="T88" fmla="*/ 80 w 209"/>
                  <a:gd name="T89" fmla="*/ 19 h 178"/>
                  <a:gd name="T90" fmla="*/ 62 w 209"/>
                  <a:gd name="T91" fmla="*/ 12 h 178"/>
                  <a:gd name="T92" fmla="*/ 52 w 209"/>
                  <a:gd name="T93" fmla="*/ 14 h 178"/>
                  <a:gd name="T94" fmla="*/ 47 w 209"/>
                  <a:gd name="T95" fmla="*/ 27 h 178"/>
                  <a:gd name="T96" fmla="*/ 45 w 209"/>
                  <a:gd name="T97" fmla="*/ 41 h 178"/>
                  <a:gd name="T98" fmla="*/ 37 w 209"/>
                  <a:gd name="T99" fmla="*/ 46 h 178"/>
                  <a:gd name="T100" fmla="*/ 24 w 209"/>
                  <a:gd name="T101" fmla="*/ 42 h 178"/>
                  <a:gd name="T102" fmla="*/ 14 w 209"/>
                  <a:gd name="T103" fmla="*/ 39 h 178"/>
                  <a:gd name="T104" fmla="*/ 16 w 209"/>
                  <a:gd name="T105" fmla="*/ 64 h 178"/>
                  <a:gd name="T106" fmla="*/ 18 w 209"/>
                  <a:gd name="T107" fmla="*/ 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9" h="178">
                    <a:moveTo>
                      <a:pt x="105" y="178"/>
                    </a:moveTo>
                    <a:cubicBezTo>
                      <a:pt x="63" y="178"/>
                      <a:pt x="27" y="145"/>
                      <a:pt x="20" y="98"/>
                    </a:cubicBezTo>
                    <a:cubicBezTo>
                      <a:pt x="20" y="97"/>
                      <a:pt x="17" y="94"/>
                      <a:pt x="15" y="92"/>
                    </a:cubicBezTo>
                    <a:cubicBezTo>
                      <a:pt x="10" y="87"/>
                      <a:pt x="6" y="83"/>
                      <a:pt x="6" y="77"/>
                    </a:cubicBezTo>
                    <a:cubicBezTo>
                      <a:pt x="6" y="75"/>
                      <a:pt x="5" y="71"/>
                      <a:pt x="4" y="66"/>
                    </a:cubicBezTo>
                    <a:cubicBezTo>
                      <a:pt x="2" y="53"/>
                      <a:pt x="0" y="38"/>
                      <a:pt x="5" y="31"/>
                    </a:cubicBezTo>
                    <a:cubicBezTo>
                      <a:pt x="6" y="29"/>
                      <a:pt x="9" y="27"/>
                      <a:pt x="13" y="27"/>
                    </a:cubicBezTo>
                    <a:cubicBezTo>
                      <a:pt x="17" y="27"/>
                      <a:pt x="22" y="29"/>
                      <a:pt x="28" y="31"/>
                    </a:cubicBezTo>
                    <a:cubicBezTo>
                      <a:pt x="30" y="32"/>
                      <a:pt x="32" y="33"/>
                      <a:pt x="34" y="33"/>
                    </a:cubicBezTo>
                    <a:cubicBezTo>
                      <a:pt x="35" y="31"/>
                      <a:pt x="35" y="29"/>
                      <a:pt x="35" y="27"/>
                    </a:cubicBezTo>
                    <a:cubicBezTo>
                      <a:pt x="35" y="19"/>
                      <a:pt x="35" y="7"/>
                      <a:pt x="48" y="3"/>
                    </a:cubicBezTo>
                    <a:cubicBezTo>
                      <a:pt x="53" y="1"/>
                      <a:pt x="58" y="0"/>
                      <a:pt x="62" y="0"/>
                    </a:cubicBezTo>
                    <a:cubicBezTo>
                      <a:pt x="73" y="0"/>
                      <a:pt x="80" y="5"/>
                      <a:pt x="86" y="9"/>
                    </a:cubicBezTo>
                    <a:cubicBezTo>
                      <a:pt x="93" y="13"/>
                      <a:pt x="98" y="16"/>
                      <a:pt x="105" y="16"/>
                    </a:cubicBezTo>
                    <a:cubicBezTo>
                      <a:pt x="114" y="16"/>
                      <a:pt x="120" y="13"/>
                      <a:pt x="127" y="9"/>
                    </a:cubicBezTo>
                    <a:cubicBezTo>
                      <a:pt x="134" y="6"/>
                      <a:pt x="141" y="2"/>
                      <a:pt x="152" y="2"/>
                    </a:cubicBezTo>
                    <a:cubicBezTo>
                      <a:pt x="155" y="2"/>
                      <a:pt x="158" y="2"/>
                      <a:pt x="162" y="3"/>
                    </a:cubicBezTo>
                    <a:cubicBezTo>
                      <a:pt x="175" y="6"/>
                      <a:pt x="176" y="19"/>
                      <a:pt x="176" y="27"/>
                    </a:cubicBezTo>
                    <a:cubicBezTo>
                      <a:pt x="176" y="29"/>
                      <a:pt x="176" y="31"/>
                      <a:pt x="176" y="33"/>
                    </a:cubicBezTo>
                    <a:cubicBezTo>
                      <a:pt x="178" y="32"/>
                      <a:pt x="180" y="31"/>
                      <a:pt x="182" y="31"/>
                    </a:cubicBezTo>
                    <a:cubicBezTo>
                      <a:pt x="188" y="29"/>
                      <a:pt x="193" y="27"/>
                      <a:pt x="197" y="27"/>
                    </a:cubicBezTo>
                    <a:cubicBezTo>
                      <a:pt x="201" y="27"/>
                      <a:pt x="203" y="29"/>
                      <a:pt x="204" y="30"/>
                    </a:cubicBezTo>
                    <a:cubicBezTo>
                      <a:pt x="209" y="37"/>
                      <a:pt x="208" y="50"/>
                      <a:pt x="206" y="67"/>
                    </a:cubicBezTo>
                    <a:cubicBezTo>
                      <a:pt x="205" y="71"/>
                      <a:pt x="205" y="75"/>
                      <a:pt x="205" y="77"/>
                    </a:cubicBezTo>
                    <a:cubicBezTo>
                      <a:pt x="205" y="83"/>
                      <a:pt x="200" y="88"/>
                      <a:pt x="196" y="93"/>
                    </a:cubicBezTo>
                    <a:cubicBezTo>
                      <a:pt x="194" y="95"/>
                      <a:pt x="191" y="98"/>
                      <a:pt x="190" y="99"/>
                    </a:cubicBezTo>
                    <a:cubicBezTo>
                      <a:pt x="183" y="145"/>
                      <a:pt x="148" y="178"/>
                      <a:pt x="105" y="178"/>
                    </a:cubicBezTo>
                    <a:close/>
                    <a:moveTo>
                      <a:pt x="18" y="77"/>
                    </a:moveTo>
                    <a:cubicBezTo>
                      <a:pt x="19" y="79"/>
                      <a:pt x="22" y="82"/>
                      <a:pt x="24" y="84"/>
                    </a:cubicBezTo>
                    <a:cubicBezTo>
                      <a:pt x="28" y="88"/>
                      <a:pt x="31" y="92"/>
                      <a:pt x="32" y="96"/>
                    </a:cubicBezTo>
                    <a:cubicBezTo>
                      <a:pt x="38" y="137"/>
                      <a:pt x="69" y="166"/>
                      <a:pt x="105" y="166"/>
                    </a:cubicBezTo>
                    <a:cubicBezTo>
                      <a:pt x="142" y="166"/>
                      <a:pt x="172" y="138"/>
                      <a:pt x="179" y="97"/>
                    </a:cubicBezTo>
                    <a:cubicBezTo>
                      <a:pt x="179" y="93"/>
                      <a:pt x="183" y="89"/>
                      <a:pt x="187" y="85"/>
                    </a:cubicBezTo>
                    <a:cubicBezTo>
                      <a:pt x="189" y="82"/>
                      <a:pt x="193" y="79"/>
                      <a:pt x="193" y="77"/>
                    </a:cubicBezTo>
                    <a:cubicBezTo>
                      <a:pt x="193" y="74"/>
                      <a:pt x="193" y="70"/>
                      <a:pt x="194" y="65"/>
                    </a:cubicBezTo>
                    <a:cubicBezTo>
                      <a:pt x="195" y="58"/>
                      <a:pt x="197" y="45"/>
                      <a:pt x="195" y="39"/>
                    </a:cubicBezTo>
                    <a:cubicBezTo>
                      <a:pt x="193" y="40"/>
                      <a:pt x="189" y="41"/>
                      <a:pt x="186" y="42"/>
                    </a:cubicBezTo>
                    <a:cubicBezTo>
                      <a:pt x="181" y="44"/>
                      <a:pt x="177" y="45"/>
                      <a:pt x="173" y="45"/>
                    </a:cubicBezTo>
                    <a:cubicBezTo>
                      <a:pt x="168" y="45"/>
                      <a:pt x="167" y="42"/>
                      <a:pt x="166" y="41"/>
                    </a:cubicBezTo>
                    <a:cubicBezTo>
                      <a:pt x="164" y="36"/>
                      <a:pt x="164" y="32"/>
                      <a:pt x="164" y="27"/>
                    </a:cubicBezTo>
                    <a:cubicBezTo>
                      <a:pt x="164" y="18"/>
                      <a:pt x="163" y="16"/>
                      <a:pt x="159" y="15"/>
                    </a:cubicBezTo>
                    <a:cubicBezTo>
                      <a:pt x="156" y="14"/>
                      <a:pt x="154" y="14"/>
                      <a:pt x="152" y="14"/>
                    </a:cubicBezTo>
                    <a:cubicBezTo>
                      <a:pt x="144" y="14"/>
                      <a:pt x="139" y="17"/>
                      <a:pt x="132" y="20"/>
                    </a:cubicBezTo>
                    <a:cubicBezTo>
                      <a:pt x="125" y="24"/>
                      <a:pt x="117" y="28"/>
                      <a:pt x="105" y="28"/>
                    </a:cubicBezTo>
                    <a:cubicBezTo>
                      <a:pt x="94" y="28"/>
                      <a:pt x="87" y="23"/>
                      <a:pt x="80" y="19"/>
                    </a:cubicBezTo>
                    <a:cubicBezTo>
                      <a:pt x="74" y="16"/>
                      <a:pt x="69" y="12"/>
                      <a:pt x="62" y="12"/>
                    </a:cubicBezTo>
                    <a:cubicBezTo>
                      <a:pt x="59" y="12"/>
                      <a:pt x="56" y="13"/>
                      <a:pt x="52" y="14"/>
                    </a:cubicBezTo>
                    <a:cubicBezTo>
                      <a:pt x="47" y="16"/>
                      <a:pt x="47" y="19"/>
                      <a:pt x="47" y="27"/>
                    </a:cubicBezTo>
                    <a:cubicBezTo>
                      <a:pt x="47" y="32"/>
                      <a:pt x="46" y="36"/>
                      <a:pt x="45" y="41"/>
                    </a:cubicBezTo>
                    <a:cubicBezTo>
                      <a:pt x="44" y="42"/>
                      <a:pt x="42" y="46"/>
                      <a:pt x="37" y="46"/>
                    </a:cubicBezTo>
                    <a:cubicBezTo>
                      <a:pt x="34" y="46"/>
                      <a:pt x="29" y="44"/>
                      <a:pt x="24" y="42"/>
                    </a:cubicBezTo>
                    <a:cubicBezTo>
                      <a:pt x="21" y="41"/>
                      <a:pt x="17" y="40"/>
                      <a:pt x="14" y="39"/>
                    </a:cubicBezTo>
                    <a:cubicBezTo>
                      <a:pt x="13" y="45"/>
                      <a:pt x="15" y="57"/>
                      <a:pt x="16" y="64"/>
                    </a:cubicBezTo>
                    <a:cubicBezTo>
                      <a:pt x="17" y="69"/>
                      <a:pt x="18" y="74"/>
                      <a:pt x="18" y="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72">
                <a:extLst>
                  <a:ext uri="{FF2B5EF4-FFF2-40B4-BE49-F238E27FC236}">
                    <a16:creationId xmlns:a16="http://schemas.microsoft.com/office/drawing/2014/main" id="{2F142BDE-AB2A-40EB-AAB6-5C0248A05282}"/>
                  </a:ext>
                </a:extLst>
              </p:cNvPr>
              <p:cNvSpPr>
                <a:spLocks noEditPoints="1"/>
              </p:cNvSpPr>
              <p:nvPr/>
            </p:nvSpPr>
            <p:spPr bwMode="auto">
              <a:xfrm>
                <a:off x="8670926" y="3149601"/>
                <a:ext cx="263525" cy="317500"/>
              </a:xfrm>
              <a:custGeom>
                <a:avLst/>
                <a:gdLst>
                  <a:gd name="T0" fmla="*/ 109 w 218"/>
                  <a:gd name="T1" fmla="*/ 262 h 262"/>
                  <a:gd name="T2" fmla="*/ 18 w 218"/>
                  <a:gd name="T3" fmla="*/ 182 h 262"/>
                  <a:gd name="T4" fmla="*/ 13 w 218"/>
                  <a:gd name="T5" fmla="*/ 173 h 262"/>
                  <a:gd name="T6" fmla="*/ 0 w 218"/>
                  <a:gd name="T7" fmla="*/ 131 h 262"/>
                  <a:gd name="T8" fmla="*/ 109 w 218"/>
                  <a:gd name="T9" fmla="*/ 0 h 262"/>
                  <a:gd name="T10" fmla="*/ 218 w 218"/>
                  <a:gd name="T11" fmla="*/ 131 h 262"/>
                  <a:gd name="T12" fmla="*/ 206 w 218"/>
                  <a:gd name="T13" fmla="*/ 173 h 262"/>
                  <a:gd name="T14" fmla="*/ 201 w 218"/>
                  <a:gd name="T15" fmla="*/ 181 h 262"/>
                  <a:gd name="T16" fmla="*/ 109 w 218"/>
                  <a:gd name="T17" fmla="*/ 262 h 262"/>
                  <a:gd name="T18" fmla="*/ 109 w 218"/>
                  <a:gd name="T19" fmla="*/ 24 h 262"/>
                  <a:gd name="T20" fmla="*/ 24 w 218"/>
                  <a:gd name="T21" fmla="*/ 131 h 262"/>
                  <a:gd name="T22" fmla="*/ 32 w 218"/>
                  <a:gd name="T23" fmla="*/ 159 h 262"/>
                  <a:gd name="T24" fmla="*/ 40 w 218"/>
                  <a:gd name="T25" fmla="*/ 174 h 262"/>
                  <a:gd name="T26" fmla="*/ 109 w 218"/>
                  <a:gd name="T27" fmla="*/ 238 h 262"/>
                  <a:gd name="T28" fmla="*/ 179 w 218"/>
                  <a:gd name="T29" fmla="*/ 173 h 262"/>
                  <a:gd name="T30" fmla="*/ 186 w 218"/>
                  <a:gd name="T31" fmla="*/ 159 h 262"/>
                  <a:gd name="T32" fmla="*/ 194 w 218"/>
                  <a:gd name="T33" fmla="*/ 131 h 262"/>
                  <a:gd name="T34" fmla="*/ 109 w 218"/>
                  <a:gd name="T35" fmla="*/ 2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62">
                    <a:moveTo>
                      <a:pt x="109" y="262"/>
                    </a:moveTo>
                    <a:cubicBezTo>
                      <a:pt x="69" y="262"/>
                      <a:pt x="34" y="232"/>
                      <a:pt x="18" y="182"/>
                    </a:cubicBezTo>
                    <a:cubicBezTo>
                      <a:pt x="17" y="179"/>
                      <a:pt x="15" y="176"/>
                      <a:pt x="13" y="173"/>
                    </a:cubicBezTo>
                    <a:cubicBezTo>
                      <a:pt x="7" y="165"/>
                      <a:pt x="0" y="155"/>
                      <a:pt x="0" y="131"/>
                    </a:cubicBezTo>
                    <a:cubicBezTo>
                      <a:pt x="0" y="40"/>
                      <a:pt x="55" y="0"/>
                      <a:pt x="109" y="0"/>
                    </a:cubicBezTo>
                    <a:cubicBezTo>
                      <a:pt x="162" y="0"/>
                      <a:pt x="218" y="41"/>
                      <a:pt x="218" y="131"/>
                    </a:cubicBezTo>
                    <a:cubicBezTo>
                      <a:pt x="218" y="154"/>
                      <a:pt x="212" y="163"/>
                      <a:pt x="206" y="173"/>
                    </a:cubicBezTo>
                    <a:cubicBezTo>
                      <a:pt x="204" y="176"/>
                      <a:pt x="202" y="178"/>
                      <a:pt x="201" y="181"/>
                    </a:cubicBezTo>
                    <a:cubicBezTo>
                      <a:pt x="185" y="231"/>
                      <a:pt x="151" y="262"/>
                      <a:pt x="109" y="262"/>
                    </a:cubicBezTo>
                    <a:close/>
                    <a:moveTo>
                      <a:pt x="109" y="24"/>
                    </a:moveTo>
                    <a:cubicBezTo>
                      <a:pt x="67" y="24"/>
                      <a:pt x="24" y="57"/>
                      <a:pt x="24" y="131"/>
                    </a:cubicBezTo>
                    <a:cubicBezTo>
                      <a:pt x="24" y="148"/>
                      <a:pt x="28" y="153"/>
                      <a:pt x="32" y="159"/>
                    </a:cubicBezTo>
                    <a:cubicBezTo>
                      <a:pt x="35" y="163"/>
                      <a:pt x="38" y="168"/>
                      <a:pt x="40" y="174"/>
                    </a:cubicBezTo>
                    <a:cubicBezTo>
                      <a:pt x="54" y="214"/>
                      <a:pt x="80" y="238"/>
                      <a:pt x="109" y="238"/>
                    </a:cubicBezTo>
                    <a:cubicBezTo>
                      <a:pt x="140" y="238"/>
                      <a:pt x="166" y="214"/>
                      <a:pt x="179" y="173"/>
                    </a:cubicBezTo>
                    <a:cubicBezTo>
                      <a:pt x="181" y="167"/>
                      <a:pt x="184" y="163"/>
                      <a:pt x="186" y="159"/>
                    </a:cubicBezTo>
                    <a:cubicBezTo>
                      <a:pt x="190" y="153"/>
                      <a:pt x="194" y="148"/>
                      <a:pt x="194" y="131"/>
                    </a:cubicBezTo>
                    <a:cubicBezTo>
                      <a:pt x="194" y="57"/>
                      <a:pt x="151" y="24"/>
                      <a:pt x="109"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154">
                <a:extLst>
                  <a:ext uri="{FF2B5EF4-FFF2-40B4-BE49-F238E27FC236}">
                    <a16:creationId xmlns:a16="http://schemas.microsoft.com/office/drawing/2014/main" id="{FD9F4A60-F4FC-41EF-8CE9-94B747CE541E}"/>
                  </a:ext>
                </a:extLst>
              </p:cNvPr>
              <p:cNvSpPr>
                <a:spLocks noEditPoints="1"/>
              </p:cNvSpPr>
              <p:nvPr/>
            </p:nvSpPr>
            <p:spPr bwMode="auto">
              <a:xfrm>
                <a:off x="8585201" y="3441701"/>
                <a:ext cx="436563" cy="250825"/>
              </a:xfrm>
              <a:custGeom>
                <a:avLst/>
                <a:gdLst>
                  <a:gd name="T0" fmla="*/ 347 w 359"/>
                  <a:gd name="T1" fmla="*/ 208 h 208"/>
                  <a:gd name="T2" fmla="*/ 180 w 359"/>
                  <a:gd name="T3" fmla="*/ 208 h 208"/>
                  <a:gd name="T4" fmla="*/ 179 w 359"/>
                  <a:gd name="T5" fmla="*/ 208 h 208"/>
                  <a:gd name="T6" fmla="*/ 12 w 359"/>
                  <a:gd name="T7" fmla="*/ 208 h 208"/>
                  <a:gd name="T8" fmla="*/ 3 w 359"/>
                  <a:gd name="T9" fmla="*/ 205 h 208"/>
                  <a:gd name="T10" fmla="*/ 0 w 359"/>
                  <a:gd name="T11" fmla="*/ 196 h 208"/>
                  <a:gd name="T12" fmla="*/ 93 w 359"/>
                  <a:gd name="T13" fmla="*/ 3 h 208"/>
                  <a:gd name="T14" fmla="*/ 109 w 359"/>
                  <a:gd name="T15" fmla="*/ 5 h 208"/>
                  <a:gd name="T16" fmla="*/ 179 w 359"/>
                  <a:gd name="T17" fmla="*/ 39 h 208"/>
                  <a:gd name="T18" fmla="*/ 180 w 359"/>
                  <a:gd name="T19" fmla="*/ 39 h 208"/>
                  <a:gd name="T20" fmla="*/ 250 w 359"/>
                  <a:gd name="T21" fmla="*/ 5 h 208"/>
                  <a:gd name="T22" fmla="*/ 265 w 359"/>
                  <a:gd name="T23" fmla="*/ 3 h 208"/>
                  <a:gd name="T24" fmla="*/ 359 w 359"/>
                  <a:gd name="T25" fmla="*/ 196 h 208"/>
                  <a:gd name="T26" fmla="*/ 355 w 359"/>
                  <a:gd name="T27" fmla="*/ 205 h 208"/>
                  <a:gd name="T28" fmla="*/ 347 w 359"/>
                  <a:gd name="T29" fmla="*/ 208 h 208"/>
                  <a:gd name="T30" fmla="*/ 24 w 359"/>
                  <a:gd name="T31" fmla="*/ 184 h 208"/>
                  <a:gd name="T32" fmla="*/ 179 w 359"/>
                  <a:gd name="T33" fmla="*/ 184 h 208"/>
                  <a:gd name="T34" fmla="*/ 180 w 359"/>
                  <a:gd name="T35" fmla="*/ 184 h 208"/>
                  <a:gd name="T36" fmla="*/ 334 w 359"/>
                  <a:gd name="T37" fmla="*/ 184 h 208"/>
                  <a:gd name="T38" fmla="*/ 260 w 359"/>
                  <a:gd name="T39" fmla="*/ 29 h 208"/>
                  <a:gd name="T40" fmla="*/ 180 w 359"/>
                  <a:gd name="T41" fmla="*/ 63 h 208"/>
                  <a:gd name="T42" fmla="*/ 179 w 359"/>
                  <a:gd name="T43" fmla="*/ 63 h 208"/>
                  <a:gd name="T44" fmla="*/ 99 w 359"/>
                  <a:gd name="T45" fmla="*/ 29 h 208"/>
                  <a:gd name="T46" fmla="*/ 24 w 359"/>
                  <a:gd name="T47" fmla="*/ 18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208">
                    <a:moveTo>
                      <a:pt x="347" y="208"/>
                    </a:moveTo>
                    <a:cubicBezTo>
                      <a:pt x="180" y="208"/>
                      <a:pt x="180" y="208"/>
                      <a:pt x="180" y="208"/>
                    </a:cubicBezTo>
                    <a:cubicBezTo>
                      <a:pt x="179" y="208"/>
                      <a:pt x="179" y="208"/>
                      <a:pt x="179" y="208"/>
                    </a:cubicBezTo>
                    <a:cubicBezTo>
                      <a:pt x="12" y="208"/>
                      <a:pt x="12" y="208"/>
                      <a:pt x="12" y="208"/>
                    </a:cubicBezTo>
                    <a:cubicBezTo>
                      <a:pt x="8" y="208"/>
                      <a:pt x="5" y="207"/>
                      <a:pt x="3" y="205"/>
                    </a:cubicBezTo>
                    <a:cubicBezTo>
                      <a:pt x="1" y="203"/>
                      <a:pt x="0" y="199"/>
                      <a:pt x="0" y="196"/>
                    </a:cubicBezTo>
                    <a:cubicBezTo>
                      <a:pt x="0" y="116"/>
                      <a:pt x="36" y="42"/>
                      <a:pt x="93" y="3"/>
                    </a:cubicBezTo>
                    <a:cubicBezTo>
                      <a:pt x="98" y="0"/>
                      <a:pt x="105" y="1"/>
                      <a:pt x="109" y="5"/>
                    </a:cubicBezTo>
                    <a:cubicBezTo>
                      <a:pt x="130" y="27"/>
                      <a:pt x="154" y="39"/>
                      <a:pt x="179" y="39"/>
                    </a:cubicBezTo>
                    <a:cubicBezTo>
                      <a:pt x="180" y="39"/>
                      <a:pt x="180" y="39"/>
                      <a:pt x="180" y="39"/>
                    </a:cubicBezTo>
                    <a:cubicBezTo>
                      <a:pt x="205" y="39"/>
                      <a:pt x="229" y="27"/>
                      <a:pt x="250" y="5"/>
                    </a:cubicBezTo>
                    <a:cubicBezTo>
                      <a:pt x="254" y="1"/>
                      <a:pt x="260" y="0"/>
                      <a:pt x="265" y="3"/>
                    </a:cubicBezTo>
                    <a:cubicBezTo>
                      <a:pt x="323" y="42"/>
                      <a:pt x="358" y="116"/>
                      <a:pt x="359" y="196"/>
                    </a:cubicBezTo>
                    <a:cubicBezTo>
                      <a:pt x="359" y="199"/>
                      <a:pt x="358" y="203"/>
                      <a:pt x="355" y="205"/>
                    </a:cubicBezTo>
                    <a:cubicBezTo>
                      <a:pt x="353" y="207"/>
                      <a:pt x="350" y="208"/>
                      <a:pt x="347" y="208"/>
                    </a:cubicBezTo>
                    <a:close/>
                    <a:moveTo>
                      <a:pt x="24" y="184"/>
                    </a:moveTo>
                    <a:cubicBezTo>
                      <a:pt x="179" y="184"/>
                      <a:pt x="179" y="184"/>
                      <a:pt x="179" y="184"/>
                    </a:cubicBezTo>
                    <a:cubicBezTo>
                      <a:pt x="179" y="184"/>
                      <a:pt x="179" y="184"/>
                      <a:pt x="180" y="184"/>
                    </a:cubicBezTo>
                    <a:cubicBezTo>
                      <a:pt x="334" y="184"/>
                      <a:pt x="334" y="184"/>
                      <a:pt x="334" y="184"/>
                    </a:cubicBezTo>
                    <a:cubicBezTo>
                      <a:pt x="331" y="120"/>
                      <a:pt x="303" y="62"/>
                      <a:pt x="260" y="29"/>
                    </a:cubicBezTo>
                    <a:cubicBezTo>
                      <a:pt x="236" y="51"/>
                      <a:pt x="208" y="63"/>
                      <a:pt x="180" y="63"/>
                    </a:cubicBezTo>
                    <a:cubicBezTo>
                      <a:pt x="179" y="63"/>
                      <a:pt x="179" y="63"/>
                      <a:pt x="179" y="63"/>
                    </a:cubicBezTo>
                    <a:cubicBezTo>
                      <a:pt x="150" y="63"/>
                      <a:pt x="123" y="51"/>
                      <a:pt x="99" y="29"/>
                    </a:cubicBezTo>
                    <a:cubicBezTo>
                      <a:pt x="55" y="62"/>
                      <a:pt x="27" y="120"/>
                      <a:pt x="24" y="1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sp>
        <p:nvSpPr>
          <p:cNvPr id="20" name="TextBox 19">
            <a:extLst>
              <a:ext uri="{FF2B5EF4-FFF2-40B4-BE49-F238E27FC236}">
                <a16:creationId xmlns:a16="http://schemas.microsoft.com/office/drawing/2014/main" id="{42CC0A93-7824-4FD5-B2F1-930C5E18A134}"/>
              </a:ext>
            </a:extLst>
          </p:cNvPr>
          <p:cNvSpPr txBox="1"/>
          <p:nvPr/>
        </p:nvSpPr>
        <p:spPr>
          <a:xfrm>
            <a:off x="2159172" y="4532023"/>
            <a:ext cx="3031064" cy="596189"/>
          </a:xfrm>
          <a:prstGeom prst="rect">
            <a:avLst/>
          </a:prstGeom>
          <a:noFill/>
        </p:spPr>
        <p:txBody>
          <a:bodyPr wrap="square" lIns="0" tIns="0" rIns="0" bIns="0" rtlCol="0">
            <a:spAutoFit/>
          </a:bodyPr>
          <a:lstStyle/>
          <a:p>
            <a:pPr algn="l">
              <a:lnSpc>
                <a:spcPts val="1600"/>
              </a:lnSpc>
            </a:pPr>
            <a:r>
              <a:rPr lang="en-US" sz="1100" dirty="0"/>
              <a:t>of global consumers would </a:t>
            </a:r>
            <a:r>
              <a:rPr lang="en-US" sz="1100" dirty="0">
                <a:solidFill>
                  <a:schemeClr val="accent1"/>
                </a:solidFill>
                <a:latin typeface="+mj-lt"/>
              </a:rPr>
              <a:t>SWITCH PROVIDERS </a:t>
            </a:r>
            <a:r>
              <a:rPr lang="en-US" sz="1100" dirty="0"/>
              <a:t>after a company they rarely used suffered a data breach.</a:t>
            </a:r>
          </a:p>
        </p:txBody>
      </p:sp>
      <p:sp>
        <p:nvSpPr>
          <p:cNvPr id="21" name="TextBox 20">
            <a:extLst>
              <a:ext uri="{FF2B5EF4-FFF2-40B4-BE49-F238E27FC236}">
                <a16:creationId xmlns:a16="http://schemas.microsoft.com/office/drawing/2014/main" id="{7F6B062C-9BC0-494B-96E2-32EBDF1DA8F5}"/>
              </a:ext>
            </a:extLst>
          </p:cNvPr>
          <p:cNvSpPr txBox="1"/>
          <p:nvPr/>
        </p:nvSpPr>
        <p:spPr>
          <a:xfrm>
            <a:off x="729186" y="4553118"/>
            <a:ext cx="101170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solidFill>
                <a:effectLst/>
                <a:uLnTx/>
                <a:uFillTx/>
                <a:latin typeface="Segoe UI Semibold"/>
                <a:ea typeface="+mn-ea"/>
                <a:cs typeface="+mn-cs"/>
              </a:rPr>
              <a:t>71%</a:t>
            </a:r>
          </a:p>
        </p:txBody>
      </p:sp>
      <p:sp>
        <p:nvSpPr>
          <p:cNvPr id="22" name="TextBox 21">
            <a:extLst>
              <a:ext uri="{FF2B5EF4-FFF2-40B4-BE49-F238E27FC236}">
                <a16:creationId xmlns:a16="http://schemas.microsoft.com/office/drawing/2014/main" id="{AD11FB57-DD4C-414B-95AC-27290C65096F}"/>
              </a:ext>
            </a:extLst>
          </p:cNvPr>
          <p:cNvSpPr txBox="1"/>
          <p:nvPr/>
        </p:nvSpPr>
        <p:spPr>
          <a:xfrm>
            <a:off x="6924975" y="4553118"/>
            <a:ext cx="101170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solidFill>
                <a:effectLst/>
                <a:uLnTx/>
                <a:uFillTx/>
                <a:latin typeface="Segoe UI Semibold"/>
                <a:ea typeface="+mn-ea"/>
                <a:cs typeface="+mn-cs"/>
              </a:rPr>
              <a:t>29%</a:t>
            </a:r>
          </a:p>
        </p:txBody>
      </p:sp>
      <p:sp>
        <p:nvSpPr>
          <p:cNvPr id="23" name="TextBox 22">
            <a:extLst>
              <a:ext uri="{FF2B5EF4-FFF2-40B4-BE49-F238E27FC236}">
                <a16:creationId xmlns:a16="http://schemas.microsoft.com/office/drawing/2014/main" id="{D00A80B2-56C3-4F92-9CAD-F7458C852C07}"/>
              </a:ext>
            </a:extLst>
          </p:cNvPr>
          <p:cNvSpPr txBox="1"/>
          <p:nvPr/>
        </p:nvSpPr>
        <p:spPr>
          <a:xfrm>
            <a:off x="6924975" y="2837723"/>
            <a:ext cx="101170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solidFill>
                <a:effectLst/>
                <a:uLnTx/>
                <a:uFillTx/>
                <a:latin typeface="Segoe UI Semibold"/>
                <a:ea typeface="+mn-ea"/>
                <a:cs typeface="+mn-cs"/>
              </a:rPr>
              <a:t>39%</a:t>
            </a:r>
          </a:p>
        </p:txBody>
      </p:sp>
      <p:sp>
        <p:nvSpPr>
          <p:cNvPr id="24" name="TextBox 23">
            <a:extLst>
              <a:ext uri="{FF2B5EF4-FFF2-40B4-BE49-F238E27FC236}">
                <a16:creationId xmlns:a16="http://schemas.microsoft.com/office/drawing/2014/main" id="{F9D46757-8653-4A6D-803B-BF131338D244}"/>
              </a:ext>
            </a:extLst>
          </p:cNvPr>
          <p:cNvSpPr txBox="1"/>
          <p:nvPr/>
        </p:nvSpPr>
        <p:spPr>
          <a:xfrm>
            <a:off x="8317834" y="2816627"/>
            <a:ext cx="2362544" cy="391004"/>
          </a:xfrm>
          <a:prstGeom prst="rect">
            <a:avLst/>
          </a:prstGeom>
          <a:noFill/>
        </p:spPr>
        <p:txBody>
          <a:bodyPr wrap="square" lIns="0" tIns="0" rIns="0" bIns="0" rtlCol="0">
            <a:spAutoFit/>
          </a:bodyPr>
          <a:lstStyle/>
          <a:p>
            <a:pPr algn="l">
              <a:lnSpc>
                <a:spcPts val="1600"/>
              </a:lnSpc>
            </a:pPr>
            <a:r>
              <a:rPr lang="en-US" sz="1100" dirty="0"/>
              <a:t>of global consumers </a:t>
            </a:r>
            <a:r>
              <a:rPr lang="en-US" sz="1100" dirty="0">
                <a:solidFill>
                  <a:schemeClr val="accent1"/>
                </a:solidFill>
                <a:latin typeface="+mj-lt"/>
              </a:rPr>
              <a:t>TOLD A FRIEND </a:t>
            </a:r>
            <a:r>
              <a:rPr lang="en-US" sz="1100" dirty="0"/>
              <a:t>about their experience.</a:t>
            </a:r>
          </a:p>
        </p:txBody>
      </p:sp>
      <p:sp>
        <p:nvSpPr>
          <p:cNvPr id="25" name="TextBox 24">
            <a:extLst>
              <a:ext uri="{FF2B5EF4-FFF2-40B4-BE49-F238E27FC236}">
                <a16:creationId xmlns:a16="http://schemas.microsoft.com/office/drawing/2014/main" id="{7508CA28-7E3A-4528-AB64-DA18D72DCD04}"/>
              </a:ext>
            </a:extLst>
          </p:cNvPr>
          <p:cNvSpPr txBox="1"/>
          <p:nvPr/>
        </p:nvSpPr>
        <p:spPr>
          <a:xfrm>
            <a:off x="8317834" y="4634615"/>
            <a:ext cx="2362544" cy="391004"/>
          </a:xfrm>
          <a:prstGeom prst="rect">
            <a:avLst/>
          </a:prstGeom>
          <a:noFill/>
        </p:spPr>
        <p:txBody>
          <a:bodyPr wrap="square" lIns="0" tIns="0" rIns="0" bIns="0" rtlCol="0">
            <a:spAutoFit/>
          </a:bodyPr>
          <a:lstStyle/>
          <a:p>
            <a:pPr algn="l">
              <a:lnSpc>
                <a:spcPts val="1600"/>
              </a:lnSpc>
            </a:pPr>
            <a:r>
              <a:rPr lang="en-US" sz="1100" dirty="0"/>
              <a:t>of global consumers </a:t>
            </a:r>
            <a:r>
              <a:rPr lang="en-US" sz="1100" dirty="0">
                <a:solidFill>
                  <a:schemeClr val="accent1"/>
                </a:solidFill>
                <a:latin typeface="+mj-lt"/>
              </a:rPr>
              <a:t>POSTED ONLINE </a:t>
            </a:r>
            <a:r>
              <a:rPr lang="en-US" sz="1100" dirty="0"/>
              <a:t>about their experience.</a:t>
            </a:r>
          </a:p>
        </p:txBody>
      </p:sp>
    </p:spTree>
    <p:extLst>
      <p:ext uri="{BB962C8B-B14F-4D97-AF65-F5344CB8AC3E}">
        <p14:creationId xmlns:p14="http://schemas.microsoft.com/office/powerpoint/2010/main" val="19904145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Build Hands-on Lab: </a:t>
            </a:r>
            <a:br>
              <a:rPr lang="en-US" dirty="0"/>
            </a:br>
            <a:r>
              <a:rPr lang="en-US" dirty="0">
                <a:solidFill>
                  <a:srgbClr val="737373"/>
                </a:solidFill>
              </a:rPr>
              <a:t>Microsoft Defender for Cloud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chemeClr val="accent1"/>
                </a:solidFill>
                <a:latin typeface="Segoe UI"/>
              </a:rPr>
              <a:t>S</a:t>
            </a:r>
            <a:r>
              <a:rPr kumimoji="0" lang="en-US" sz="1800" b="1" i="0" u="none" strike="noStrike" kern="1200" cap="none" spc="0" normalizeH="0" baseline="0" noProof="0" dirty="0" err="1">
                <a:ln>
                  <a:noFill/>
                </a:ln>
                <a:solidFill>
                  <a:schemeClr val="accent1"/>
                </a:solidFill>
                <a:effectLst/>
                <a:uLnTx/>
                <a:uFillTx/>
                <a:latin typeface="Segoe UI"/>
                <a:ea typeface="+mn-ea"/>
                <a:cs typeface="+mn-cs"/>
              </a:rPr>
              <a:t>etup</a:t>
            </a:r>
            <a:r>
              <a:rPr lang="en-US" b="1" dirty="0">
                <a:solidFill>
                  <a:schemeClr val="accent1"/>
                </a:solidFill>
                <a:latin typeface="Segoe UI"/>
              </a:rPr>
              <a:t>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 Deploy </a:t>
            </a:r>
            <a:r>
              <a:rPr lang="en-US" b="1" dirty="0">
                <a:solidFill>
                  <a:schemeClr val="accent1"/>
                </a:solidFill>
                <a:latin typeface="Segoe UI"/>
              </a:rPr>
              <a:t>Microsoft Defender for Cloud</a:t>
            </a:r>
            <a:r>
              <a:rPr kumimoji="0" lang="en-US" sz="1800" b="1" i="0" u="none" strike="noStrike" kern="1200" cap="none" spc="0" normalizeH="0" baseline="0" noProof="0" dirty="0">
                <a:ln>
                  <a:noFill/>
                </a:ln>
                <a:solidFill>
                  <a:schemeClr val="accent1"/>
                </a:solidFill>
                <a:effectLst/>
                <a:uLnTx/>
                <a:uFillTx/>
                <a:latin typeface="Segoe UI"/>
                <a:ea typeface="+mn-ea"/>
                <a:cs typeface="+mn-cs"/>
              </a:rPr>
              <a:t> protections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52836" y="303861"/>
            <a:ext cx="686683" cy="79342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2407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Build Hands-on Lab: </a:t>
            </a:r>
            <a:br>
              <a:rPr lang="en-US" dirty="0">
                <a:solidFill>
                  <a:schemeClr val="accent1"/>
                </a:solidFill>
              </a:rPr>
            </a:br>
            <a:r>
              <a:rPr lang="en-US" dirty="0">
                <a:solidFill>
                  <a:srgbClr val="737373"/>
                </a:solidFill>
              </a:rPr>
              <a:t>Microsoft Defender for Cloud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chemeClr val="accent1"/>
                </a:solidFill>
                <a:latin typeface="Segoe UI"/>
              </a:rPr>
              <a:t>Microsoft Defender for Cloud</a:t>
            </a:r>
            <a:r>
              <a:rPr kumimoji="0" lang="en-US" sz="1800" b="1" i="0" u="none" strike="noStrike" kern="1200" cap="none" spc="0" normalizeH="0" baseline="0" noProof="0" dirty="0">
                <a:ln>
                  <a:noFill/>
                </a:ln>
                <a:solidFill>
                  <a:schemeClr val="accent1"/>
                </a:solidFill>
                <a:effectLst/>
                <a:uLnTx/>
                <a:uFillTx/>
                <a:latin typeface="Segoe UI"/>
                <a:ea typeface="+mn-ea"/>
                <a:cs typeface="+mn-cs"/>
              </a:rPr>
              <a:t> REST APIs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19489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BE49115-468E-4419-87DF-DF38ACC2B7E5}"/>
                  </a:ext>
                </a:extLst>
              </p:cNvPr>
              <p:cNvGraphicFramePr>
                <a:graphicFrameLocks noChangeAspect="1"/>
              </p:cNvGraphicFramePr>
              <p:nvPr>
                <p:extLst>
                  <p:ext uri="{D42A27DB-BD31-4B8C-83A1-F6EECF244321}">
                    <p14:modId xmlns:p14="http://schemas.microsoft.com/office/powerpoint/2010/main" val="2211068433"/>
                  </p:ext>
                </p:extLst>
              </p:nvPr>
            </p:nvGraphicFramePr>
            <p:xfrm>
              <a:off x="3329647" y="3063662"/>
              <a:ext cx="2571857" cy="1446670"/>
            </p:xfrm>
            <a:graphic>
              <a:graphicData uri="http://schemas.microsoft.com/office/powerpoint/2016/slidezoom">
                <pslz:sldZm>
                  <pslz:sldZmObj sldId="2076138495" cId="2330328085">
                    <pslz:zmPr id="{120792F4-82CE-4831-939A-F9D00DB7B8CE}" returnToParent="0" transitionDur="1000">
                      <p166:blipFill xmlns:p166="http://schemas.microsoft.com/office/powerpoint/2016/6/main">
                        <a:blip r:embed="rId2"/>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9BE49115-468E-4419-87DF-DF38ACC2B7E5}"/>
                  </a:ext>
                </a:extLst>
              </p:cNvPr>
              <p:cNvPicPr>
                <a:picLocks noGrp="1" noRot="1" noChangeAspect="1" noMove="1" noResize="1" noEditPoints="1" noAdjustHandles="1" noChangeArrowheads="1" noChangeShapeType="1"/>
              </p:cNvPicPr>
              <p:nvPr/>
            </p:nvPicPr>
            <p:blipFill>
              <a:blip r:embed="rId4"/>
              <a:stretch>
                <a:fillRect/>
              </a:stretch>
            </p:blipFill>
            <p:spPr>
              <a:xfrm>
                <a:off x="3329647" y="3063662"/>
                <a:ext cx="2571857"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E34AECE1-6F1F-443E-90C6-657662934B69}"/>
                  </a:ext>
                </a:extLst>
              </p:cNvPr>
              <p:cNvGraphicFramePr>
                <a:graphicFrameLocks noChangeAspect="1"/>
              </p:cNvGraphicFramePr>
              <p:nvPr>
                <p:extLst>
                  <p:ext uri="{D42A27DB-BD31-4B8C-83A1-F6EECF244321}">
                    <p14:modId xmlns:p14="http://schemas.microsoft.com/office/powerpoint/2010/main" val="3907810940"/>
                  </p:ext>
                </p:extLst>
              </p:nvPr>
            </p:nvGraphicFramePr>
            <p:xfrm>
              <a:off x="584200" y="3063662"/>
              <a:ext cx="2571857" cy="1446670"/>
            </p:xfrm>
            <a:graphic>
              <a:graphicData uri="http://schemas.microsoft.com/office/powerpoint/2016/slidezoom">
                <pslz:sldZm>
                  <pslz:sldZmObj sldId="2147469883" cId="2624077962">
                    <pslz:zmPr id="{5CBA43BA-29E2-48F8-B683-988BEFA0A536}" returnToParent="0" transitionDur="1000">
                      <p166:blipFill xmlns:p166="http://schemas.microsoft.com/office/powerpoint/2016/6/main">
                        <a:blip r:embed="rId5"/>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E34AECE1-6F1F-443E-90C6-657662934B69}"/>
                  </a:ext>
                </a:extLst>
              </p:cNvPr>
              <p:cNvPicPr>
                <a:picLocks noGrp="1" noRot="1" noChangeAspect="1" noMove="1" noResize="1" noEditPoints="1" noAdjustHandles="1" noChangeArrowheads="1" noChangeShapeType="1"/>
              </p:cNvPicPr>
              <p:nvPr/>
            </p:nvPicPr>
            <p:blipFill>
              <a:blip r:embed="rId7"/>
              <a:stretch>
                <a:fillRect/>
              </a:stretch>
            </p:blipFill>
            <p:spPr>
              <a:xfrm>
                <a:off x="584200" y="3063662"/>
                <a:ext cx="2571857"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60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Tree>
    <p:extLst>
      <p:ext uri="{BB962C8B-B14F-4D97-AF65-F5344CB8AC3E}">
        <p14:creationId xmlns:p14="http://schemas.microsoft.com/office/powerpoint/2010/main" val="292195045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Microsoft Defender for (Advanced) Part 1</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90000"/>
                  </a:srgb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for Cloud (Advanced)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Sentinel</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APIs, 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573448"/>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017165"/>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for Cloud Solutions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54389384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Microsoft Defender for Cloud APIs</a:t>
            </a:r>
          </a:p>
        </p:txBody>
      </p:sp>
      <p:pic>
        <p:nvPicPr>
          <p:cNvPr id="5" name="Picture Placeholder 9" descr="A picture containing icon&#10;&#10;Description automatically generated">
            <a:extLst>
              <a:ext uri="{FF2B5EF4-FFF2-40B4-BE49-F238E27FC236}">
                <a16:creationId xmlns:a16="http://schemas.microsoft.com/office/drawing/2014/main" id="{7228699F-7CA7-4738-A83D-9E89071C071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23303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6919310" cy="2308324"/>
          </a:xfrm>
        </p:spPr>
        <p:txBody>
          <a:bodyPr/>
          <a:lstStyle/>
          <a:p>
            <a:pPr>
              <a:lnSpc>
                <a:spcPct val="100000"/>
              </a:lnSpc>
              <a:spcAft>
                <a:spcPts val="1000"/>
              </a:spcAft>
            </a:pPr>
            <a:r>
              <a:rPr lang="en-US" sz="1800" dirty="0"/>
              <a:t>Microsoft Defender for Cloud APIs exists across several different REST endpoints. Most are driven by the management.azure.com REST endpoint. Some results must be accessed via the Azure Resource Graph API</a:t>
            </a:r>
          </a:p>
          <a:p>
            <a:pPr>
              <a:lnSpc>
                <a:spcPct val="100000"/>
              </a:lnSpc>
              <a:spcAft>
                <a:spcPts val="1000"/>
              </a:spcAft>
            </a:pPr>
            <a:endParaRPr lang="en-US" sz="1800" dirty="0"/>
          </a:p>
          <a:p>
            <a:pPr>
              <a:lnSpc>
                <a:spcPct val="100000"/>
              </a:lnSpc>
              <a:spcAft>
                <a:spcPts val="1000"/>
              </a:spcAft>
            </a:pPr>
            <a:r>
              <a:rPr lang="en-US" sz="1800" dirty="0">
                <a:hlinkClick r:id="rId3"/>
              </a:rPr>
              <a:t>https://docs.microsoft.com/en-us/rest/api/securitycenter/</a:t>
            </a:r>
            <a:r>
              <a:rPr lang="en-US" sz="1800" dirty="0"/>
              <a:t> </a:t>
            </a:r>
          </a:p>
        </p:txBody>
      </p:sp>
      <p:pic>
        <p:nvPicPr>
          <p:cNvPr id="4" name="Picture 3">
            <a:extLst>
              <a:ext uri="{FF2B5EF4-FFF2-40B4-BE49-F238E27FC236}">
                <a16:creationId xmlns:a16="http://schemas.microsoft.com/office/drawing/2014/main" id="{A7161E27-90EF-43B6-844B-0F04E6696161}"/>
              </a:ext>
            </a:extLst>
          </p:cNvPr>
          <p:cNvPicPr>
            <a:picLocks noChangeAspect="1"/>
          </p:cNvPicPr>
          <p:nvPr/>
        </p:nvPicPr>
        <p:blipFill>
          <a:blip r:embed="rId4"/>
          <a:stretch>
            <a:fillRect/>
          </a:stretch>
        </p:blipFill>
        <p:spPr>
          <a:xfrm>
            <a:off x="7591719" y="1194974"/>
            <a:ext cx="3987390" cy="5294534"/>
          </a:xfrm>
          <a:prstGeom prst="rect">
            <a:avLst/>
          </a:prstGeom>
          <a:ln>
            <a:solidFill>
              <a:schemeClr val="accent1"/>
            </a:solidFill>
          </a:ln>
        </p:spPr>
      </p:pic>
    </p:spTree>
    <p:extLst>
      <p:ext uri="{BB962C8B-B14F-4D97-AF65-F5344CB8AC3E}">
        <p14:creationId xmlns:p14="http://schemas.microsoft.com/office/powerpoint/2010/main" val="411825250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Resource Graph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055469"/>
          </a:xfrm>
        </p:spPr>
        <p:txBody>
          <a:bodyPr/>
          <a:lstStyle/>
          <a:p>
            <a:pPr>
              <a:lnSpc>
                <a:spcPct val="100000"/>
              </a:lnSpc>
              <a:spcAft>
                <a:spcPts val="1000"/>
              </a:spcAft>
            </a:pPr>
            <a:r>
              <a:rPr lang="en-US" sz="1800" dirty="0"/>
              <a:t>Azure Resource Graph is a service in Azure that is designed to extend Azure Resource Management by providing efficient and performant resource exploration with the ability to query at scale across a given set of subscriptions so that you can effectively govern your environment. </a:t>
            </a:r>
          </a:p>
          <a:p>
            <a:pPr>
              <a:lnSpc>
                <a:spcPct val="100000"/>
              </a:lnSpc>
              <a:spcAft>
                <a:spcPts val="1000"/>
              </a:spcAft>
            </a:pPr>
            <a:endParaRPr lang="en-US" sz="1800" dirty="0"/>
          </a:p>
          <a:p>
            <a:pPr>
              <a:lnSpc>
                <a:spcPct val="100000"/>
              </a:lnSpc>
              <a:spcAft>
                <a:spcPts val="1000"/>
              </a:spcAft>
            </a:pPr>
            <a:r>
              <a:rPr lang="en-US" sz="1800" dirty="0"/>
              <a:t>These queries provide the following features:</a:t>
            </a:r>
          </a:p>
          <a:p>
            <a:pPr>
              <a:lnSpc>
                <a:spcPct val="100000"/>
              </a:lnSpc>
              <a:spcAft>
                <a:spcPts val="1000"/>
              </a:spcAft>
            </a:pPr>
            <a:endParaRPr lang="en-US" sz="1800" dirty="0"/>
          </a:p>
          <a:p>
            <a:pPr marL="514350" lvl="1" indent="-285750">
              <a:spcAft>
                <a:spcPts val="1000"/>
              </a:spcAft>
              <a:buFont typeface="Arial" panose="020B0604020202020204" pitchFamily="34" charset="0"/>
              <a:buChar char="•"/>
            </a:pPr>
            <a:r>
              <a:rPr lang="en-US" sz="1800" dirty="0"/>
              <a:t>Ability to query resources with complex filtering, grouping, and sorting by resource properties.</a:t>
            </a:r>
          </a:p>
          <a:p>
            <a:pPr marL="514350" lvl="1" indent="-285750">
              <a:spcAft>
                <a:spcPts val="1000"/>
              </a:spcAft>
              <a:buFont typeface="Arial" panose="020B0604020202020204" pitchFamily="34" charset="0"/>
              <a:buChar char="•"/>
            </a:pPr>
            <a:r>
              <a:rPr lang="en-US" sz="1800" dirty="0"/>
              <a:t>Ability to iteratively explore resources based on governance requirements.</a:t>
            </a:r>
          </a:p>
          <a:p>
            <a:pPr marL="514350" lvl="1" indent="-285750">
              <a:spcAft>
                <a:spcPts val="1000"/>
              </a:spcAft>
              <a:buFont typeface="Arial" panose="020B0604020202020204" pitchFamily="34" charset="0"/>
              <a:buChar char="•"/>
            </a:pPr>
            <a:r>
              <a:rPr lang="en-US" sz="1800" dirty="0"/>
              <a:t>Ability to assess the impact of applying policies in a vast cloud environment.</a:t>
            </a:r>
          </a:p>
          <a:p>
            <a:pPr marL="514350" lvl="1" indent="-285750">
              <a:spcAft>
                <a:spcPts val="1000"/>
              </a:spcAft>
              <a:buFont typeface="Arial" panose="020B0604020202020204" pitchFamily="34" charset="0"/>
              <a:buChar char="•"/>
            </a:pPr>
            <a:r>
              <a:rPr lang="en-US" sz="1800" dirty="0"/>
              <a:t>Ability to detail changes made to resource properties (preview).</a:t>
            </a:r>
            <a:endParaRPr lang="en-US" sz="1800" b="1" dirty="0"/>
          </a:p>
        </p:txBody>
      </p:sp>
    </p:spTree>
    <p:extLst>
      <p:ext uri="{BB962C8B-B14F-4D97-AF65-F5344CB8AC3E}">
        <p14:creationId xmlns:p14="http://schemas.microsoft.com/office/powerpoint/2010/main" val="166962989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Resource Graph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1296264"/>
          </a:xfrm>
        </p:spPr>
        <p:txBody>
          <a:bodyPr/>
          <a:lstStyle/>
          <a:p>
            <a:pPr>
              <a:lnSpc>
                <a:spcPct val="100000"/>
              </a:lnSpc>
              <a:spcAft>
                <a:spcPts val="1000"/>
              </a:spcAft>
            </a:pPr>
            <a:r>
              <a:rPr lang="en-US" sz="1800" dirty="0"/>
              <a:t>Resource Graph Explorer provides browsable information about the Azure Resource Manager resource types and properties that you can query. Resource Graph Explorer also provides a clean interface for working with multiple queries, evaluating the results, and even converting the results of some queries into a chart that can be pinned to an Azure dashboard.</a:t>
            </a:r>
            <a:endParaRPr lang="en-US" sz="1800" b="1" dirty="0"/>
          </a:p>
        </p:txBody>
      </p:sp>
      <p:pic>
        <p:nvPicPr>
          <p:cNvPr id="4" name="Picture 3">
            <a:extLst>
              <a:ext uri="{FF2B5EF4-FFF2-40B4-BE49-F238E27FC236}">
                <a16:creationId xmlns:a16="http://schemas.microsoft.com/office/drawing/2014/main" id="{385A2297-6A02-4B08-9F40-BB0D34F860B1}"/>
              </a:ext>
            </a:extLst>
          </p:cNvPr>
          <p:cNvPicPr>
            <a:picLocks noChangeAspect="1"/>
          </p:cNvPicPr>
          <p:nvPr/>
        </p:nvPicPr>
        <p:blipFill>
          <a:blip r:embed="rId3"/>
          <a:stretch>
            <a:fillRect/>
          </a:stretch>
        </p:blipFill>
        <p:spPr>
          <a:xfrm>
            <a:off x="2601674" y="2705964"/>
            <a:ext cx="6988652" cy="3816216"/>
          </a:xfrm>
          <a:prstGeom prst="rect">
            <a:avLst/>
          </a:prstGeom>
          <a:ln>
            <a:solidFill>
              <a:schemeClr val="accent1"/>
            </a:solidFill>
          </a:ln>
        </p:spPr>
      </p:pic>
    </p:spTree>
    <p:extLst>
      <p:ext uri="{BB962C8B-B14F-4D97-AF65-F5344CB8AC3E}">
        <p14:creationId xmlns:p14="http://schemas.microsoft.com/office/powerpoint/2010/main" val="216762411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91526"/>
          </a:xfrm>
        </p:spPr>
        <p:txBody>
          <a:bodyPr/>
          <a:lstStyle/>
          <a:p>
            <a:pPr>
              <a:lnSpc>
                <a:spcPct val="100000"/>
              </a:lnSpc>
              <a:spcAft>
                <a:spcPts val="1000"/>
              </a:spcAft>
            </a:pPr>
            <a:r>
              <a:rPr lang="en-US" sz="1800" dirty="0"/>
              <a:t>You can call the REST endpoint or utilize the Azure CLI to make Graph calls</a:t>
            </a:r>
          </a:p>
          <a:p>
            <a:pPr>
              <a:lnSpc>
                <a:spcPct val="100000"/>
              </a:lnSpc>
              <a:spcAft>
                <a:spcPts val="1000"/>
              </a:spcAft>
            </a:pPr>
            <a:endParaRPr lang="en-US" sz="1800" b="1" dirty="0"/>
          </a:p>
          <a:p>
            <a:pPr>
              <a:lnSpc>
                <a:spcPct val="100000"/>
              </a:lnSpc>
              <a:spcAft>
                <a:spcPts val="1000"/>
              </a:spcAft>
            </a:pPr>
            <a:r>
              <a:rPr lang="en-US" sz="1800" b="1" dirty="0"/>
              <a:t>REST:</a:t>
            </a:r>
          </a:p>
          <a:p>
            <a:pPr>
              <a:lnSpc>
                <a:spcPct val="100000"/>
              </a:lnSpc>
              <a:spcAft>
                <a:spcPts val="1000"/>
              </a:spcAft>
            </a:pPr>
            <a:r>
              <a:rPr lang="nn-NO" sz="1800" dirty="0">
                <a:latin typeface="Consolas" panose="020B0609020204030204" pitchFamily="49" charset="0"/>
              </a:rPr>
              <a:t>POST </a:t>
            </a:r>
            <a:r>
              <a:rPr lang="nn-NO" sz="1800" dirty="0">
                <a:latin typeface="Consolas" panose="020B0609020204030204" pitchFamily="49" charset="0"/>
                <a:hlinkClick r:id="rId3"/>
              </a:rPr>
              <a:t>https://management.azure.com/providers/Microsoft.ResourceGraph/resources?api-version=2019-04-01</a:t>
            </a:r>
            <a:endParaRPr lang="nn-NO" sz="1800" dirty="0">
              <a:latin typeface="Consolas" panose="020B0609020204030204" pitchFamily="49" charset="0"/>
            </a:endParaRPr>
          </a:p>
          <a:p>
            <a:pPr>
              <a:lnSpc>
                <a:spcPct val="100000"/>
              </a:lnSpc>
              <a:spcAft>
                <a:spcPts val="1000"/>
              </a:spcAft>
            </a:pPr>
            <a:r>
              <a:rPr lang="en-US" sz="1800" dirty="0">
                <a:latin typeface="Consolas" panose="020B0609020204030204" pitchFamily="49" charset="0"/>
              </a:rPr>
              <a:t>{</a:t>
            </a:r>
          </a:p>
          <a:p>
            <a:pPr>
              <a:lnSpc>
                <a:spcPct val="100000"/>
              </a:lnSpc>
              <a:spcAft>
                <a:spcPts val="1000"/>
              </a:spcAft>
            </a:pPr>
            <a:r>
              <a:rPr lang="en-US" sz="1800" dirty="0">
                <a:latin typeface="Consolas" panose="020B0609020204030204" pitchFamily="49" charset="0"/>
              </a:rPr>
              <a:t>    "subscriptions": [</a:t>
            </a:r>
          </a:p>
          <a:p>
            <a:pPr>
              <a:lnSpc>
                <a:spcPct val="100000"/>
              </a:lnSpc>
              <a:spcAft>
                <a:spcPts val="1000"/>
              </a:spcAft>
            </a:pPr>
            <a:r>
              <a:rPr lang="en-US" sz="1800" dirty="0">
                <a:latin typeface="Consolas" panose="020B0609020204030204" pitchFamily="49" charset="0"/>
              </a:rPr>
              <a:t>        "{</a:t>
            </a:r>
            <a:r>
              <a:rPr lang="en-US" sz="1800" dirty="0" err="1">
                <a:latin typeface="Consolas" panose="020B0609020204030204" pitchFamily="49" charset="0"/>
              </a:rPr>
              <a:t>subscriptionID</a:t>
            </a:r>
            <a:r>
              <a:rPr lang="en-US" sz="1800" dirty="0">
                <a:latin typeface="Consolas" panose="020B0609020204030204" pitchFamily="49" charset="0"/>
              </a:rPr>
              <a:t>}"</a:t>
            </a:r>
          </a:p>
          <a:p>
            <a:pPr>
              <a:lnSpc>
                <a:spcPct val="100000"/>
              </a:lnSpc>
              <a:spcAft>
                <a:spcPts val="1000"/>
              </a:spcAft>
            </a:pPr>
            <a:r>
              <a:rPr lang="en-US" sz="1800" dirty="0">
                <a:latin typeface="Consolas" panose="020B0609020204030204" pitchFamily="49" charset="0"/>
              </a:rPr>
              <a:t>    ],</a:t>
            </a:r>
          </a:p>
          <a:p>
            <a:pPr>
              <a:lnSpc>
                <a:spcPct val="100000"/>
              </a:lnSpc>
              <a:spcAft>
                <a:spcPts val="1000"/>
              </a:spcAft>
            </a:pPr>
            <a:r>
              <a:rPr lang="en-US" sz="1800" dirty="0">
                <a:latin typeface="Consolas" panose="020B0609020204030204" pitchFamily="49" charset="0"/>
              </a:rPr>
              <a:t>    "query": "Resources | project name, type | limit 5"</a:t>
            </a:r>
          </a:p>
          <a:p>
            <a:pPr>
              <a:lnSpc>
                <a:spcPct val="100000"/>
              </a:lnSpc>
              <a:spcAft>
                <a:spcPts val="1000"/>
              </a:spcAft>
            </a:pPr>
            <a:r>
              <a:rPr lang="en-US" sz="1800" dirty="0">
                <a:latin typeface="Consolas" panose="020B0609020204030204" pitchFamily="49" charset="0"/>
              </a:rPr>
              <a:t>}</a:t>
            </a:r>
          </a:p>
          <a:p>
            <a:pPr>
              <a:lnSpc>
                <a:spcPct val="100000"/>
              </a:lnSpc>
              <a:spcAft>
                <a:spcPts val="1000"/>
              </a:spcAft>
            </a:pPr>
            <a:endParaRPr lang="en-US" sz="1800" b="1" dirty="0"/>
          </a:p>
          <a:p>
            <a:pPr>
              <a:lnSpc>
                <a:spcPct val="100000"/>
              </a:lnSpc>
              <a:spcAft>
                <a:spcPts val="1000"/>
              </a:spcAft>
            </a:pPr>
            <a:r>
              <a:rPr lang="en-US" sz="1800" b="1" dirty="0"/>
              <a:t>AZCLI:  </a:t>
            </a:r>
            <a:r>
              <a:rPr lang="en-US" sz="1800" b="1" dirty="0" err="1">
                <a:latin typeface="Consolas" panose="020B0609020204030204" pitchFamily="49" charset="0"/>
              </a:rPr>
              <a:t>az</a:t>
            </a:r>
            <a:r>
              <a:rPr lang="en-US" sz="1800" b="1" dirty="0">
                <a:latin typeface="Consolas" panose="020B0609020204030204" pitchFamily="49" charset="0"/>
              </a:rPr>
              <a:t> graph &lt;command&gt;</a:t>
            </a:r>
          </a:p>
        </p:txBody>
      </p:sp>
    </p:spTree>
    <p:extLst>
      <p:ext uri="{BB962C8B-B14F-4D97-AF65-F5344CB8AC3E}">
        <p14:creationId xmlns:p14="http://schemas.microsoft.com/office/powerpoint/2010/main" val="355814992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Assessments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Every query had an “Assessment” key, you can list these keys and then execute assessments via REST</a:t>
            </a:r>
          </a:p>
        </p:txBody>
      </p:sp>
      <p:pic>
        <p:nvPicPr>
          <p:cNvPr id="5" name="Picture 4">
            <a:extLst>
              <a:ext uri="{FF2B5EF4-FFF2-40B4-BE49-F238E27FC236}">
                <a16:creationId xmlns:a16="http://schemas.microsoft.com/office/drawing/2014/main" id="{7F9EE653-E721-4C5E-B7F0-27DCB3DEA99E}"/>
              </a:ext>
            </a:extLst>
          </p:cNvPr>
          <p:cNvPicPr>
            <a:picLocks noChangeAspect="1"/>
          </p:cNvPicPr>
          <p:nvPr/>
        </p:nvPicPr>
        <p:blipFill>
          <a:blip r:embed="rId3"/>
          <a:stretch>
            <a:fillRect/>
          </a:stretch>
        </p:blipFill>
        <p:spPr>
          <a:xfrm>
            <a:off x="2042526" y="1924834"/>
            <a:ext cx="8106947" cy="4660116"/>
          </a:xfrm>
          <a:prstGeom prst="rect">
            <a:avLst/>
          </a:prstGeom>
          <a:ln>
            <a:solidFill>
              <a:schemeClr val="accent1"/>
            </a:solidFill>
          </a:ln>
        </p:spPr>
      </p:pic>
    </p:spTree>
    <p:extLst>
      <p:ext uri="{BB962C8B-B14F-4D97-AF65-F5344CB8AC3E}">
        <p14:creationId xmlns:p14="http://schemas.microsoft.com/office/powerpoint/2010/main" val="18055808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4BA0B5-198E-4D7A-A027-0DA5F9581B6F}"/>
              </a:ext>
            </a:extLst>
          </p:cNvPr>
          <p:cNvSpPr>
            <a:spLocks noGrp="1"/>
          </p:cNvSpPr>
          <p:nvPr>
            <p:ph type="title"/>
          </p:nvPr>
        </p:nvSpPr>
        <p:spPr>
          <a:xfrm>
            <a:off x="588263" y="2875002"/>
            <a:ext cx="4167887" cy="1107996"/>
          </a:xfrm>
        </p:spPr>
        <p:txBody>
          <a:bodyPr/>
          <a:lstStyle/>
          <a:p>
            <a:r>
              <a:rPr lang="en-US" dirty="0"/>
              <a:t>Secular trends are accelerating</a:t>
            </a:r>
          </a:p>
        </p:txBody>
      </p:sp>
      <p:sp>
        <p:nvSpPr>
          <p:cNvPr id="8" name="Rectangle 7">
            <a:extLst>
              <a:ext uri="{FF2B5EF4-FFF2-40B4-BE49-F238E27FC236}">
                <a16:creationId xmlns:a16="http://schemas.microsoft.com/office/drawing/2014/main" id="{6147FBB7-A1D3-4055-B049-A4C6FEDDEAE1}"/>
              </a:ext>
            </a:extLst>
          </p:cNvPr>
          <p:cNvSpPr/>
          <p:nvPr/>
        </p:nvSpPr>
        <p:spPr bwMode="auto">
          <a:xfrm>
            <a:off x="328613" y="328613"/>
            <a:ext cx="2993231" cy="84296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aphicFrame>
        <p:nvGraphicFramePr>
          <p:cNvPr id="11" name="Chart 10">
            <a:extLst>
              <a:ext uri="{FF2B5EF4-FFF2-40B4-BE49-F238E27FC236}">
                <a16:creationId xmlns:a16="http://schemas.microsoft.com/office/drawing/2014/main" id="{F9828E3B-9E69-40D9-B5A4-6A6AC7F83830}"/>
              </a:ext>
            </a:extLst>
          </p:cNvPr>
          <p:cNvGraphicFramePr/>
          <p:nvPr>
            <p:extLst>
              <p:ext uri="{D42A27DB-BD31-4B8C-83A1-F6EECF244321}">
                <p14:modId xmlns:p14="http://schemas.microsoft.com/office/powerpoint/2010/main" val="3574199307"/>
              </p:ext>
            </p:extLst>
          </p:nvPr>
        </p:nvGraphicFramePr>
        <p:xfrm>
          <a:off x="5392084" y="1370984"/>
          <a:ext cx="7125430" cy="4750287"/>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2">
            <a:extLst>
              <a:ext uri="{FF2B5EF4-FFF2-40B4-BE49-F238E27FC236}">
                <a16:creationId xmlns:a16="http://schemas.microsoft.com/office/drawing/2014/main" id="{A7209FB6-BFD3-432F-8AEB-1742008E2A87}"/>
              </a:ext>
            </a:extLst>
          </p:cNvPr>
          <p:cNvSpPr txBox="1">
            <a:spLocks/>
          </p:cNvSpPr>
          <p:nvPr/>
        </p:nvSpPr>
        <p:spPr>
          <a:xfrm>
            <a:off x="5779362" y="426607"/>
            <a:ext cx="5885895"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Remote Everything</a:t>
            </a:r>
          </a:p>
        </p:txBody>
      </p:sp>
      <p:sp>
        <p:nvSpPr>
          <p:cNvPr id="13" name="TextBox 12">
            <a:extLst>
              <a:ext uri="{FF2B5EF4-FFF2-40B4-BE49-F238E27FC236}">
                <a16:creationId xmlns:a16="http://schemas.microsoft.com/office/drawing/2014/main" id="{4C526561-7237-4E3C-A79E-96A556221F39}"/>
              </a:ext>
            </a:extLst>
          </p:cNvPr>
          <p:cNvSpPr txBox="1"/>
          <p:nvPr/>
        </p:nvSpPr>
        <p:spPr>
          <a:xfrm>
            <a:off x="8215913" y="3050086"/>
            <a:ext cx="1873186"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Segoe UI Semibold"/>
                <a:ea typeface="+mn-ea"/>
                <a:cs typeface="+mn-cs"/>
              </a:rPr>
              <a:t>89%</a:t>
            </a:r>
          </a:p>
        </p:txBody>
      </p:sp>
      <p:sp>
        <p:nvSpPr>
          <p:cNvPr id="14" name="TextBox 13">
            <a:extLst>
              <a:ext uri="{FF2B5EF4-FFF2-40B4-BE49-F238E27FC236}">
                <a16:creationId xmlns:a16="http://schemas.microsoft.com/office/drawing/2014/main" id="{F1DCB7C2-EC28-4A36-A0FC-3018025B8DF2}"/>
              </a:ext>
            </a:extLst>
          </p:cNvPr>
          <p:cNvSpPr txBox="1"/>
          <p:nvPr/>
        </p:nvSpPr>
        <p:spPr>
          <a:xfrm flipH="1">
            <a:off x="7694835" y="4158082"/>
            <a:ext cx="2519927"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of customers have moved at least 50% of their workforce to remote work. </a:t>
            </a:r>
          </a:p>
        </p:txBody>
      </p:sp>
      <p:sp>
        <p:nvSpPr>
          <p:cNvPr id="15" name="Oval 14">
            <a:extLst>
              <a:ext uri="{FF2B5EF4-FFF2-40B4-BE49-F238E27FC236}">
                <a16:creationId xmlns:a16="http://schemas.microsoft.com/office/drawing/2014/main" id="{45AAF3BF-3BA8-4EA7-8A28-7DBEED51CFAE}"/>
              </a:ext>
            </a:extLst>
          </p:cNvPr>
          <p:cNvSpPr/>
          <p:nvPr/>
        </p:nvSpPr>
        <p:spPr bwMode="auto">
          <a:xfrm>
            <a:off x="8440309" y="2904837"/>
            <a:ext cx="1023157" cy="17782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45615F3B-16C5-4EDD-AF69-63B5F1A66831}"/>
              </a:ext>
            </a:extLst>
          </p:cNvPr>
          <p:cNvGrpSpPr/>
          <p:nvPr/>
        </p:nvGrpSpPr>
        <p:grpSpPr>
          <a:xfrm>
            <a:off x="8578447" y="2057908"/>
            <a:ext cx="752701" cy="788424"/>
            <a:chOff x="5895976" y="3479800"/>
            <a:chExt cx="468313" cy="490538"/>
          </a:xfrm>
          <a:solidFill>
            <a:schemeClr val="bg1"/>
          </a:solidFill>
        </p:grpSpPr>
        <p:sp>
          <p:nvSpPr>
            <p:cNvPr id="17" name="Freeform 24">
              <a:extLst>
                <a:ext uri="{FF2B5EF4-FFF2-40B4-BE49-F238E27FC236}">
                  <a16:creationId xmlns:a16="http://schemas.microsoft.com/office/drawing/2014/main" id="{B3B68B84-16BA-4C0C-96FA-457D5D6B0596}"/>
                </a:ext>
              </a:extLst>
            </p:cNvPr>
            <p:cNvSpPr>
              <a:spLocks/>
            </p:cNvSpPr>
            <p:nvPr/>
          </p:nvSpPr>
          <p:spPr bwMode="auto">
            <a:xfrm>
              <a:off x="5946776" y="3709988"/>
              <a:ext cx="368300" cy="260350"/>
            </a:xfrm>
            <a:custGeom>
              <a:avLst/>
              <a:gdLst>
                <a:gd name="T0" fmla="*/ 292 w 304"/>
                <a:gd name="T1" fmla="*/ 215 h 215"/>
                <a:gd name="T2" fmla="*/ 190 w 304"/>
                <a:gd name="T3" fmla="*/ 215 h 215"/>
                <a:gd name="T4" fmla="*/ 178 w 304"/>
                <a:gd name="T5" fmla="*/ 203 h 215"/>
                <a:gd name="T6" fmla="*/ 178 w 304"/>
                <a:gd name="T7" fmla="*/ 106 h 215"/>
                <a:gd name="T8" fmla="*/ 126 w 304"/>
                <a:gd name="T9" fmla="*/ 106 h 215"/>
                <a:gd name="T10" fmla="*/ 126 w 304"/>
                <a:gd name="T11" fmla="*/ 203 h 215"/>
                <a:gd name="T12" fmla="*/ 114 w 304"/>
                <a:gd name="T13" fmla="*/ 215 h 215"/>
                <a:gd name="T14" fmla="*/ 12 w 304"/>
                <a:gd name="T15" fmla="*/ 215 h 215"/>
                <a:gd name="T16" fmla="*/ 0 w 304"/>
                <a:gd name="T17" fmla="*/ 203 h 215"/>
                <a:gd name="T18" fmla="*/ 0 w 304"/>
                <a:gd name="T19" fmla="*/ 12 h 215"/>
                <a:gd name="T20" fmla="*/ 12 w 304"/>
                <a:gd name="T21" fmla="*/ 0 h 215"/>
                <a:gd name="T22" fmla="*/ 24 w 304"/>
                <a:gd name="T23" fmla="*/ 12 h 215"/>
                <a:gd name="T24" fmla="*/ 24 w 304"/>
                <a:gd name="T25" fmla="*/ 191 h 215"/>
                <a:gd name="T26" fmla="*/ 102 w 304"/>
                <a:gd name="T27" fmla="*/ 191 h 215"/>
                <a:gd name="T28" fmla="*/ 102 w 304"/>
                <a:gd name="T29" fmla="*/ 94 h 215"/>
                <a:gd name="T30" fmla="*/ 114 w 304"/>
                <a:gd name="T31" fmla="*/ 82 h 215"/>
                <a:gd name="T32" fmla="*/ 190 w 304"/>
                <a:gd name="T33" fmla="*/ 82 h 215"/>
                <a:gd name="T34" fmla="*/ 202 w 304"/>
                <a:gd name="T35" fmla="*/ 94 h 215"/>
                <a:gd name="T36" fmla="*/ 202 w 304"/>
                <a:gd name="T37" fmla="*/ 191 h 215"/>
                <a:gd name="T38" fmla="*/ 280 w 304"/>
                <a:gd name="T39" fmla="*/ 191 h 215"/>
                <a:gd name="T40" fmla="*/ 280 w 304"/>
                <a:gd name="T41" fmla="*/ 12 h 215"/>
                <a:gd name="T42" fmla="*/ 292 w 304"/>
                <a:gd name="T43" fmla="*/ 0 h 215"/>
                <a:gd name="T44" fmla="*/ 304 w 304"/>
                <a:gd name="T45" fmla="*/ 12 h 215"/>
                <a:gd name="T46" fmla="*/ 304 w 304"/>
                <a:gd name="T47" fmla="*/ 203 h 215"/>
                <a:gd name="T48" fmla="*/ 292 w 304"/>
                <a:gd name="T4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4" h="215">
                  <a:moveTo>
                    <a:pt x="292" y="215"/>
                  </a:moveTo>
                  <a:cubicBezTo>
                    <a:pt x="190" y="215"/>
                    <a:pt x="190" y="215"/>
                    <a:pt x="190" y="215"/>
                  </a:cubicBezTo>
                  <a:cubicBezTo>
                    <a:pt x="183" y="215"/>
                    <a:pt x="178" y="209"/>
                    <a:pt x="178" y="203"/>
                  </a:cubicBezTo>
                  <a:cubicBezTo>
                    <a:pt x="178" y="106"/>
                    <a:pt x="178" y="106"/>
                    <a:pt x="178" y="106"/>
                  </a:cubicBezTo>
                  <a:cubicBezTo>
                    <a:pt x="126" y="106"/>
                    <a:pt x="126" y="106"/>
                    <a:pt x="126" y="106"/>
                  </a:cubicBezTo>
                  <a:cubicBezTo>
                    <a:pt x="126" y="203"/>
                    <a:pt x="126" y="203"/>
                    <a:pt x="126" y="203"/>
                  </a:cubicBezTo>
                  <a:cubicBezTo>
                    <a:pt x="126" y="209"/>
                    <a:pt x="120" y="215"/>
                    <a:pt x="114" y="215"/>
                  </a:cubicBezTo>
                  <a:cubicBezTo>
                    <a:pt x="12" y="215"/>
                    <a:pt x="12" y="215"/>
                    <a:pt x="12" y="215"/>
                  </a:cubicBezTo>
                  <a:cubicBezTo>
                    <a:pt x="5" y="215"/>
                    <a:pt x="0" y="209"/>
                    <a:pt x="0" y="203"/>
                  </a:cubicBezTo>
                  <a:cubicBezTo>
                    <a:pt x="0" y="12"/>
                    <a:pt x="0" y="12"/>
                    <a:pt x="0" y="12"/>
                  </a:cubicBezTo>
                  <a:cubicBezTo>
                    <a:pt x="0" y="5"/>
                    <a:pt x="5" y="0"/>
                    <a:pt x="12" y="0"/>
                  </a:cubicBezTo>
                  <a:cubicBezTo>
                    <a:pt x="18" y="0"/>
                    <a:pt x="24" y="5"/>
                    <a:pt x="24" y="12"/>
                  </a:cubicBezTo>
                  <a:cubicBezTo>
                    <a:pt x="24" y="191"/>
                    <a:pt x="24" y="191"/>
                    <a:pt x="24" y="191"/>
                  </a:cubicBezTo>
                  <a:cubicBezTo>
                    <a:pt x="102" y="191"/>
                    <a:pt x="102" y="191"/>
                    <a:pt x="102" y="191"/>
                  </a:cubicBezTo>
                  <a:cubicBezTo>
                    <a:pt x="102" y="94"/>
                    <a:pt x="102" y="94"/>
                    <a:pt x="102" y="94"/>
                  </a:cubicBezTo>
                  <a:cubicBezTo>
                    <a:pt x="102" y="88"/>
                    <a:pt x="107" y="82"/>
                    <a:pt x="114" y="82"/>
                  </a:cubicBezTo>
                  <a:cubicBezTo>
                    <a:pt x="190" y="82"/>
                    <a:pt x="190" y="82"/>
                    <a:pt x="190" y="82"/>
                  </a:cubicBezTo>
                  <a:cubicBezTo>
                    <a:pt x="197" y="82"/>
                    <a:pt x="202" y="88"/>
                    <a:pt x="202" y="94"/>
                  </a:cubicBezTo>
                  <a:cubicBezTo>
                    <a:pt x="202" y="191"/>
                    <a:pt x="202" y="191"/>
                    <a:pt x="202" y="191"/>
                  </a:cubicBezTo>
                  <a:cubicBezTo>
                    <a:pt x="280" y="191"/>
                    <a:pt x="280" y="191"/>
                    <a:pt x="280" y="191"/>
                  </a:cubicBezTo>
                  <a:cubicBezTo>
                    <a:pt x="280" y="12"/>
                    <a:pt x="280" y="12"/>
                    <a:pt x="280" y="12"/>
                  </a:cubicBezTo>
                  <a:cubicBezTo>
                    <a:pt x="280" y="5"/>
                    <a:pt x="285" y="0"/>
                    <a:pt x="292" y="0"/>
                  </a:cubicBezTo>
                  <a:cubicBezTo>
                    <a:pt x="298" y="0"/>
                    <a:pt x="304" y="5"/>
                    <a:pt x="304" y="12"/>
                  </a:cubicBezTo>
                  <a:cubicBezTo>
                    <a:pt x="304" y="203"/>
                    <a:pt x="304" y="203"/>
                    <a:pt x="304" y="203"/>
                  </a:cubicBezTo>
                  <a:cubicBezTo>
                    <a:pt x="304" y="209"/>
                    <a:pt x="298" y="215"/>
                    <a:pt x="292" y="2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25">
              <a:extLst>
                <a:ext uri="{FF2B5EF4-FFF2-40B4-BE49-F238E27FC236}">
                  <a16:creationId xmlns:a16="http://schemas.microsoft.com/office/drawing/2014/main" id="{AA84EEAF-5EA1-4310-A90A-6C2A3CAA9B10}"/>
                </a:ext>
              </a:extLst>
            </p:cNvPr>
            <p:cNvSpPr>
              <a:spLocks/>
            </p:cNvSpPr>
            <p:nvPr/>
          </p:nvSpPr>
          <p:spPr bwMode="auto">
            <a:xfrm>
              <a:off x="5895976" y="3479800"/>
              <a:ext cx="468313" cy="250825"/>
            </a:xfrm>
            <a:custGeom>
              <a:avLst/>
              <a:gdLst>
                <a:gd name="T0" fmla="*/ 374 w 387"/>
                <a:gd name="T1" fmla="*/ 205 h 207"/>
                <a:gd name="T2" fmla="*/ 366 w 387"/>
                <a:gd name="T3" fmla="*/ 202 h 207"/>
                <a:gd name="T4" fmla="*/ 194 w 387"/>
                <a:gd name="T5" fmla="*/ 30 h 207"/>
                <a:gd name="T6" fmla="*/ 22 w 387"/>
                <a:gd name="T7" fmla="*/ 202 h 207"/>
                <a:gd name="T8" fmla="*/ 5 w 387"/>
                <a:gd name="T9" fmla="*/ 202 h 207"/>
                <a:gd name="T10" fmla="*/ 5 w 387"/>
                <a:gd name="T11" fmla="*/ 185 h 207"/>
                <a:gd name="T12" fmla="*/ 185 w 387"/>
                <a:gd name="T13" fmla="*/ 4 h 207"/>
                <a:gd name="T14" fmla="*/ 202 w 387"/>
                <a:gd name="T15" fmla="*/ 4 h 207"/>
                <a:gd name="T16" fmla="*/ 383 w 387"/>
                <a:gd name="T17" fmla="*/ 185 h 207"/>
                <a:gd name="T18" fmla="*/ 383 w 387"/>
                <a:gd name="T19" fmla="*/ 202 h 207"/>
                <a:gd name="T20" fmla="*/ 374 w 387"/>
                <a:gd name="T21" fmla="*/ 20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 h="207">
                  <a:moveTo>
                    <a:pt x="374" y="205"/>
                  </a:moveTo>
                  <a:cubicBezTo>
                    <a:pt x="371" y="205"/>
                    <a:pt x="368" y="204"/>
                    <a:pt x="366" y="202"/>
                  </a:cubicBezTo>
                  <a:cubicBezTo>
                    <a:pt x="194" y="30"/>
                    <a:pt x="194" y="30"/>
                    <a:pt x="194" y="30"/>
                  </a:cubicBezTo>
                  <a:cubicBezTo>
                    <a:pt x="22" y="202"/>
                    <a:pt x="22" y="202"/>
                    <a:pt x="22" y="202"/>
                  </a:cubicBezTo>
                  <a:cubicBezTo>
                    <a:pt x="17" y="207"/>
                    <a:pt x="9" y="207"/>
                    <a:pt x="5" y="202"/>
                  </a:cubicBezTo>
                  <a:cubicBezTo>
                    <a:pt x="0" y="197"/>
                    <a:pt x="0" y="190"/>
                    <a:pt x="5" y="185"/>
                  </a:cubicBezTo>
                  <a:cubicBezTo>
                    <a:pt x="185" y="4"/>
                    <a:pt x="185" y="4"/>
                    <a:pt x="185" y="4"/>
                  </a:cubicBezTo>
                  <a:cubicBezTo>
                    <a:pt x="190" y="0"/>
                    <a:pt x="198" y="0"/>
                    <a:pt x="202" y="4"/>
                  </a:cubicBezTo>
                  <a:cubicBezTo>
                    <a:pt x="383" y="185"/>
                    <a:pt x="383" y="185"/>
                    <a:pt x="383" y="185"/>
                  </a:cubicBezTo>
                  <a:cubicBezTo>
                    <a:pt x="387" y="190"/>
                    <a:pt x="387" y="197"/>
                    <a:pt x="383" y="202"/>
                  </a:cubicBezTo>
                  <a:cubicBezTo>
                    <a:pt x="380" y="204"/>
                    <a:pt x="377" y="205"/>
                    <a:pt x="374" y="20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26">
              <a:extLst>
                <a:ext uri="{FF2B5EF4-FFF2-40B4-BE49-F238E27FC236}">
                  <a16:creationId xmlns:a16="http://schemas.microsoft.com/office/drawing/2014/main" id="{75D6A182-2566-48ED-B970-4914C32D2F9F}"/>
                </a:ext>
              </a:extLst>
            </p:cNvPr>
            <p:cNvSpPr>
              <a:spLocks/>
            </p:cNvSpPr>
            <p:nvPr/>
          </p:nvSpPr>
          <p:spPr bwMode="auto">
            <a:xfrm>
              <a:off x="6191251" y="3497263"/>
              <a:ext cx="111125" cy="109538"/>
            </a:xfrm>
            <a:custGeom>
              <a:avLst/>
              <a:gdLst>
                <a:gd name="T0" fmla="*/ 79 w 91"/>
                <a:gd name="T1" fmla="*/ 91 h 91"/>
                <a:gd name="T2" fmla="*/ 67 w 91"/>
                <a:gd name="T3" fmla="*/ 79 h 91"/>
                <a:gd name="T4" fmla="*/ 67 w 91"/>
                <a:gd name="T5" fmla="*/ 24 h 91"/>
                <a:gd name="T6" fmla="*/ 12 w 91"/>
                <a:gd name="T7" fmla="*/ 24 h 91"/>
                <a:gd name="T8" fmla="*/ 0 w 91"/>
                <a:gd name="T9" fmla="*/ 12 h 91"/>
                <a:gd name="T10" fmla="*/ 12 w 91"/>
                <a:gd name="T11" fmla="*/ 0 h 91"/>
                <a:gd name="T12" fmla="*/ 79 w 91"/>
                <a:gd name="T13" fmla="*/ 0 h 91"/>
                <a:gd name="T14" fmla="*/ 91 w 91"/>
                <a:gd name="T15" fmla="*/ 12 h 91"/>
                <a:gd name="T16" fmla="*/ 91 w 91"/>
                <a:gd name="T17" fmla="*/ 79 h 91"/>
                <a:gd name="T18" fmla="*/ 79 w 91"/>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79" y="91"/>
                  </a:moveTo>
                  <a:cubicBezTo>
                    <a:pt x="73" y="91"/>
                    <a:pt x="67" y="86"/>
                    <a:pt x="67" y="79"/>
                  </a:cubicBezTo>
                  <a:cubicBezTo>
                    <a:pt x="67" y="24"/>
                    <a:pt x="67" y="24"/>
                    <a:pt x="67" y="24"/>
                  </a:cubicBezTo>
                  <a:cubicBezTo>
                    <a:pt x="12" y="24"/>
                    <a:pt x="12" y="24"/>
                    <a:pt x="12" y="24"/>
                  </a:cubicBezTo>
                  <a:cubicBezTo>
                    <a:pt x="5" y="24"/>
                    <a:pt x="0" y="18"/>
                    <a:pt x="0" y="12"/>
                  </a:cubicBezTo>
                  <a:cubicBezTo>
                    <a:pt x="0" y="5"/>
                    <a:pt x="5" y="0"/>
                    <a:pt x="12" y="0"/>
                  </a:cubicBezTo>
                  <a:cubicBezTo>
                    <a:pt x="79" y="0"/>
                    <a:pt x="79" y="0"/>
                    <a:pt x="79" y="0"/>
                  </a:cubicBezTo>
                  <a:cubicBezTo>
                    <a:pt x="86" y="0"/>
                    <a:pt x="91" y="5"/>
                    <a:pt x="91" y="12"/>
                  </a:cubicBezTo>
                  <a:cubicBezTo>
                    <a:pt x="91" y="79"/>
                    <a:pt x="91" y="79"/>
                    <a:pt x="91" y="79"/>
                  </a:cubicBezTo>
                  <a:cubicBezTo>
                    <a:pt x="91" y="86"/>
                    <a:pt x="86" y="91"/>
                    <a:pt x="79" y="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sp>
        <p:nvSpPr>
          <p:cNvPr id="20" name="Isosceles Triangle 19">
            <a:extLst>
              <a:ext uri="{FF2B5EF4-FFF2-40B4-BE49-F238E27FC236}">
                <a16:creationId xmlns:a16="http://schemas.microsoft.com/office/drawing/2014/main" id="{F6A21621-F11A-4672-8216-B94E58007C97}"/>
              </a:ext>
            </a:extLst>
          </p:cNvPr>
          <p:cNvSpPr/>
          <p:nvPr/>
        </p:nvSpPr>
        <p:spPr bwMode="auto">
          <a:xfrm rot="5400000">
            <a:off x="4738204" y="3137589"/>
            <a:ext cx="1139674" cy="9824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711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Database Vulnerability Scans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Scans can be executed using the Azure Management API</a:t>
            </a:r>
          </a:p>
          <a:p>
            <a:pPr>
              <a:lnSpc>
                <a:spcPct val="100000"/>
              </a:lnSpc>
              <a:spcAft>
                <a:spcPts val="1000"/>
              </a:spcAft>
            </a:pPr>
            <a:r>
              <a:rPr lang="en-US" sz="1800" dirty="0">
                <a:hlinkClick r:id="rId3"/>
              </a:rPr>
              <a:t>https://docs.microsoft.com/en-us/rest/api/sql/2021-02-01-preview/database-vulnerability-assessment-scans</a:t>
            </a:r>
            <a:r>
              <a:rPr lang="en-US" sz="1800" dirty="0"/>
              <a:t> </a:t>
            </a:r>
          </a:p>
          <a:p>
            <a:pPr>
              <a:lnSpc>
                <a:spcPct val="100000"/>
              </a:lnSpc>
              <a:spcAft>
                <a:spcPts val="1000"/>
              </a:spcAft>
            </a:pPr>
            <a:endParaRPr lang="en-US" sz="1800" dirty="0"/>
          </a:p>
          <a:p>
            <a:pPr marL="509761" lvl="1" indent="-285750">
              <a:lnSpc>
                <a:spcPct val="100000"/>
              </a:lnSpc>
              <a:spcAft>
                <a:spcPts val="1000"/>
              </a:spcAft>
              <a:buFont typeface="Arial" panose="020B0604020202020204" pitchFamily="34" charset="0"/>
              <a:buChar char="•"/>
            </a:pPr>
            <a:r>
              <a:rPr lang="nn-NO" sz="1400" b="1" dirty="0"/>
              <a:t>POST</a:t>
            </a:r>
            <a:r>
              <a:rPr lang="nn-NO" sz="1400" dirty="0"/>
              <a:t> https://management.azure.com/subscriptions/{subscriptionId}/resourceGroups/{resourceGroupName}/providers/Microsoft.Sql/servers/{serverName}/databases/{databaseName}/vulnerabilityAssessments/default/scans/{scanId}/initiateScan?api-version=2021-02-01-preview</a:t>
            </a:r>
          </a:p>
          <a:p>
            <a:pPr marL="509761" lvl="1" indent="-285750">
              <a:lnSpc>
                <a:spcPct val="100000"/>
              </a:lnSpc>
              <a:spcAft>
                <a:spcPts val="1000"/>
              </a:spcAft>
              <a:buFont typeface="Arial" panose="020B0604020202020204" pitchFamily="34" charset="0"/>
              <a:buChar char="•"/>
            </a:pPr>
            <a:endParaRPr lang="en-US" sz="1400" dirty="0"/>
          </a:p>
          <a:p>
            <a:pPr marL="509761" lvl="1" indent="-285750">
              <a:lnSpc>
                <a:spcPct val="100000"/>
              </a:lnSpc>
              <a:spcAft>
                <a:spcPts val="1000"/>
              </a:spcAft>
              <a:buFont typeface="Arial" panose="020B0604020202020204" pitchFamily="34" charset="0"/>
              <a:buChar char="•"/>
            </a:pPr>
            <a:r>
              <a:rPr lang="en-US" sz="1400" b="1" dirty="0"/>
              <a:t>GET</a:t>
            </a:r>
            <a:r>
              <a:rPr lang="en-US" sz="1400" dirty="0"/>
              <a:t> https://management.azure.com/subscriptions/{subscriptionId}/resourceGroups/{resourceGroupName}/providers/Microsoft.Sql/servers/{serverName}/vulnerabilityAssessments/default?api-version=2020-11-01-preview </a:t>
            </a:r>
          </a:p>
        </p:txBody>
      </p:sp>
    </p:spTree>
    <p:extLst>
      <p:ext uri="{BB962C8B-B14F-4D97-AF65-F5344CB8AC3E}">
        <p14:creationId xmlns:p14="http://schemas.microsoft.com/office/powerpoint/2010/main" val="364141577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sz="quarter" idx="12"/>
          </p:nvPr>
        </p:nvSpPr>
        <p:spPr/>
        <p:txBody>
          <a:bodyPr/>
          <a:lstStyle/>
          <a:p>
            <a:pPr>
              <a:lnSpc>
                <a:spcPct val="100000"/>
              </a:lnSpc>
              <a:spcAft>
                <a:spcPts val="1000"/>
              </a:spcAft>
            </a:pPr>
            <a:r>
              <a:rPr lang="en-US" sz="1800" dirty="0"/>
              <a:t>Utilize the Management APIs on the Log Analytics workspace “</a:t>
            </a:r>
            <a:r>
              <a:rPr lang="en-US" sz="1800" dirty="0" err="1"/>
              <a:t>Datasources</a:t>
            </a:r>
            <a:r>
              <a:rPr lang="en-US" sz="1800" dirty="0"/>
              <a:t>” endpoint:</a:t>
            </a:r>
          </a:p>
          <a:p>
            <a:pPr>
              <a:lnSpc>
                <a:spcPct val="100000"/>
              </a:lnSpc>
              <a:spcAft>
                <a:spcPts val="1000"/>
              </a:spcAft>
            </a:pPr>
            <a:endParaRPr lang="en-US" sz="1800" dirty="0"/>
          </a:p>
          <a:p>
            <a:pPr>
              <a:lnSpc>
                <a:spcPct val="100000"/>
              </a:lnSpc>
              <a:spcAft>
                <a:spcPts val="1000"/>
              </a:spcAft>
            </a:pPr>
            <a:r>
              <a:rPr lang="en-US" sz="1800" dirty="0">
                <a:latin typeface="Lucida Console" panose="020B0609040504020204" pitchFamily="49" charset="0"/>
                <a:hlinkClick r:id="rId3"/>
              </a:rPr>
              <a:t>GET https://management.azure.com/subscriptions/7863b85b-ed56-4148-b764-9178b4b60e20/resourceGroups/odl-azdefend-497945-security/providers/microsoft.operationalinsights/workspaces/wssecurity497945/</a:t>
            </a:r>
            <a:r>
              <a:rPr lang="en-US" sz="1800" b="1" dirty="0">
                <a:latin typeface="Lucida Console" panose="020B0609040504020204" pitchFamily="49" charset="0"/>
                <a:hlinkClick r:id="rId3"/>
              </a:rPr>
              <a:t>datasources</a:t>
            </a:r>
            <a:r>
              <a:rPr lang="en-US" sz="1800" dirty="0">
                <a:latin typeface="Lucida Console" panose="020B0609040504020204" pitchFamily="49" charset="0"/>
                <a:hlinkClick r:id="rId3"/>
              </a:rPr>
              <a:t>?$filter=kind+eq+%27ChangeTrackingDefaultRegistry%27&amp;api-version=2015-11-01-preview&amp;_=1638112478445</a:t>
            </a:r>
            <a:endParaRPr lang="en-US" sz="1800" dirty="0"/>
          </a:p>
        </p:txBody>
      </p:sp>
      <p:pic>
        <p:nvPicPr>
          <p:cNvPr id="6" name="Content Placeholder 5">
            <a:extLst>
              <a:ext uri="{FF2B5EF4-FFF2-40B4-BE49-F238E27FC236}">
                <a16:creationId xmlns:a16="http://schemas.microsoft.com/office/drawing/2014/main" id="{4CB3ACC1-1BD5-4EBB-A0D6-C17CB675A381}"/>
              </a:ext>
            </a:extLst>
          </p:cNvPr>
          <p:cNvPicPr>
            <a:picLocks noGrp="1" noChangeAspect="1"/>
          </p:cNvPicPr>
          <p:nvPr>
            <p:ph sz="quarter" idx="13"/>
          </p:nvPr>
        </p:nvPicPr>
        <p:blipFill>
          <a:blip r:embed="rId4"/>
          <a:stretch>
            <a:fillRect/>
          </a:stretch>
        </p:blipFill>
        <p:spPr>
          <a:xfrm>
            <a:off x="6389688" y="2304935"/>
            <a:ext cx="5219700" cy="3094268"/>
          </a:xfrm>
          <a:prstGeom prst="rect">
            <a:avLst/>
          </a:prstGeom>
          <a:ln>
            <a:solidFill>
              <a:schemeClr val="accent1"/>
            </a:solidFill>
          </a:ln>
        </p:spPr>
      </p:pic>
    </p:spTree>
    <p:extLst>
      <p:ext uri="{BB962C8B-B14F-4D97-AF65-F5344CB8AC3E}">
        <p14:creationId xmlns:p14="http://schemas.microsoft.com/office/powerpoint/2010/main" val="122722063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Adaptive Application Controls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737638"/>
          </a:xfrm>
        </p:spPr>
        <p:txBody>
          <a:bodyPr/>
          <a:lstStyle/>
          <a:p>
            <a:pPr>
              <a:lnSpc>
                <a:spcPct val="100000"/>
              </a:lnSpc>
              <a:spcAft>
                <a:spcPts val="1000"/>
              </a:spcAft>
            </a:pPr>
            <a:r>
              <a:rPr lang="en-US" sz="1800" dirty="0"/>
              <a:t>Only simple CRUD operations:</a:t>
            </a:r>
          </a:p>
          <a:p>
            <a:pPr>
              <a:lnSpc>
                <a:spcPct val="100000"/>
              </a:lnSpc>
              <a:spcAft>
                <a:spcPts val="1000"/>
              </a:spcAft>
            </a:pPr>
            <a:r>
              <a:rPr lang="en-US" sz="1800" dirty="0">
                <a:hlinkClick r:id="rId3"/>
              </a:rPr>
              <a:t>https://docs.microsoft.com/en-us/rest/api/securitycenter/adaptive-application-controls</a:t>
            </a:r>
            <a:r>
              <a:rPr lang="en-US" sz="1800" dirty="0"/>
              <a:t> </a:t>
            </a:r>
          </a:p>
        </p:txBody>
      </p:sp>
      <p:pic>
        <p:nvPicPr>
          <p:cNvPr id="5" name="Picture 4">
            <a:extLst>
              <a:ext uri="{FF2B5EF4-FFF2-40B4-BE49-F238E27FC236}">
                <a16:creationId xmlns:a16="http://schemas.microsoft.com/office/drawing/2014/main" id="{40AE1808-8B9D-452C-8E3D-AF9C7C983472}"/>
              </a:ext>
            </a:extLst>
          </p:cNvPr>
          <p:cNvPicPr>
            <a:picLocks noChangeAspect="1"/>
          </p:cNvPicPr>
          <p:nvPr/>
        </p:nvPicPr>
        <p:blipFill>
          <a:blip r:embed="rId4"/>
          <a:stretch>
            <a:fillRect/>
          </a:stretch>
        </p:blipFill>
        <p:spPr>
          <a:xfrm>
            <a:off x="1665940" y="2417384"/>
            <a:ext cx="8860119" cy="4129466"/>
          </a:xfrm>
          <a:prstGeom prst="rect">
            <a:avLst/>
          </a:prstGeom>
          <a:ln>
            <a:solidFill>
              <a:schemeClr val="accent1"/>
            </a:solidFill>
          </a:ln>
        </p:spPr>
      </p:pic>
    </p:spTree>
    <p:extLst>
      <p:ext uri="{BB962C8B-B14F-4D97-AF65-F5344CB8AC3E}">
        <p14:creationId xmlns:p14="http://schemas.microsoft.com/office/powerpoint/2010/main" val="396614906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Adaptive Network Hardenings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Simple Get, List and Enforce operations:</a:t>
            </a:r>
          </a:p>
        </p:txBody>
      </p:sp>
      <p:pic>
        <p:nvPicPr>
          <p:cNvPr id="4" name="Picture 3">
            <a:extLst>
              <a:ext uri="{FF2B5EF4-FFF2-40B4-BE49-F238E27FC236}">
                <a16:creationId xmlns:a16="http://schemas.microsoft.com/office/drawing/2014/main" id="{300CA494-A6EE-4F45-A8F0-92AC987EC5DB}"/>
              </a:ext>
            </a:extLst>
          </p:cNvPr>
          <p:cNvPicPr>
            <a:picLocks noChangeAspect="1"/>
          </p:cNvPicPr>
          <p:nvPr/>
        </p:nvPicPr>
        <p:blipFill>
          <a:blip r:embed="rId3"/>
          <a:stretch>
            <a:fillRect/>
          </a:stretch>
        </p:blipFill>
        <p:spPr>
          <a:xfrm>
            <a:off x="1050706" y="2036652"/>
            <a:ext cx="10089888" cy="4258427"/>
          </a:xfrm>
          <a:prstGeom prst="rect">
            <a:avLst/>
          </a:prstGeom>
          <a:ln>
            <a:solidFill>
              <a:schemeClr val="accent1"/>
            </a:solidFill>
          </a:ln>
        </p:spPr>
      </p:pic>
    </p:spTree>
    <p:extLst>
      <p:ext uri="{BB962C8B-B14F-4D97-AF65-F5344CB8AC3E}">
        <p14:creationId xmlns:p14="http://schemas.microsoft.com/office/powerpoint/2010/main" val="380830079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Just In Time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5795360" cy="2308324"/>
          </a:xfrm>
        </p:spPr>
        <p:txBody>
          <a:bodyPr/>
          <a:lstStyle/>
          <a:p>
            <a:pPr>
              <a:lnSpc>
                <a:spcPct val="100000"/>
              </a:lnSpc>
              <a:spcAft>
                <a:spcPts val="1000"/>
              </a:spcAft>
            </a:pPr>
            <a:r>
              <a:rPr lang="en-US" sz="1800" dirty="0"/>
              <a:t>Supports all CRUD operations for JIT Policies against virtual machines</a:t>
            </a:r>
          </a:p>
        </p:txBody>
      </p:sp>
      <p:pic>
        <p:nvPicPr>
          <p:cNvPr id="4" name="Picture 3">
            <a:extLst>
              <a:ext uri="{FF2B5EF4-FFF2-40B4-BE49-F238E27FC236}">
                <a16:creationId xmlns:a16="http://schemas.microsoft.com/office/drawing/2014/main" id="{63CA161F-7A7D-4E17-A328-947341C789BC}"/>
              </a:ext>
            </a:extLst>
          </p:cNvPr>
          <p:cNvPicPr>
            <a:picLocks noChangeAspect="1"/>
          </p:cNvPicPr>
          <p:nvPr/>
        </p:nvPicPr>
        <p:blipFill>
          <a:blip r:embed="rId3"/>
          <a:stretch>
            <a:fillRect/>
          </a:stretch>
        </p:blipFill>
        <p:spPr>
          <a:xfrm>
            <a:off x="6598987" y="1011198"/>
            <a:ext cx="4721739" cy="5663026"/>
          </a:xfrm>
          <a:prstGeom prst="rect">
            <a:avLst/>
          </a:prstGeom>
          <a:ln>
            <a:solidFill>
              <a:schemeClr val="accent1"/>
            </a:solidFill>
          </a:ln>
        </p:spPr>
      </p:pic>
    </p:spTree>
    <p:extLst>
      <p:ext uri="{BB962C8B-B14F-4D97-AF65-F5344CB8AC3E}">
        <p14:creationId xmlns:p14="http://schemas.microsoft.com/office/powerpoint/2010/main" val="95878675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76999"/>
          </a:xfrm>
        </p:spPr>
        <p:txBody>
          <a:bodyPr/>
          <a:lstStyle/>
          <a:p>
            <a:pPr>
              <a:lnSpc>
                <a:spcPct val="100000"/>
              </a:lnSpc>
              <a:spcAft>
                <a:spcPts val="1000"/>
              </a:spcAft>
            </a:pPr>
            <a:r>
              <a:rPr lang="en-US" sz="1800" dirty="0"/>
              <a:t>Three separate endpoints: definitions, controls and basic</a:t>
            </a:r>
          </a:p>
        </p:txBody>
      </p:sp>
      <p:grpSp>
        <p:nvGrpSpPr>
          <p:cNvPr id="2" name="Group 1">
            <a:extLst>
              <a:ext uri="{FF2B5EF4-FFF2-40B4-BE49-F238E27FC236}">
                <a16:creationId xmlns:a16="http://schemas.microsoft.com/office/drawing/2014/main" id="{43B2C00E-1BAF-4C6F-8129-E6B98E8CF23A}"/>
              </a:ext>
            </a:extLst>
          </p:cNvPr>
          <p:cNvGrpSpPr/>
          <p:nvPr/>
        </p:nvGrpSpPr>
        <p:grpSpPr>
          <a:xfrm>
            <a:off x="1205915" y="2208736"/>
            <a:ext cx="9780171" cy="3769621"/>
            <a:chOff x="1435934" y="2208736"/>
            <a:chExt cx="9780171" cy="3769621"/>
          </a:xfrm>
        </p:grpSpPr>
        <p:pic>
          <p:nvPicPr>
            <p:cNvPr id="4" name="Picture 3">
              <a:extLst>
                <a:ext uri="{FF2B5EF4-FFF2-40B4-BE49-F238E27FC236}">
                  <a16:creationId xmlns:a16="http://schemas.microsoft.com/office/drawing/2014/main" id="{32E123D7-AC5B-4E98-883F-14C31BB70DC9}"/>
                </a:ext>
              </a:extLst>
            </p:cNvPr>
            <p:cNvPicPr>
              <a:picLocks noChangeAspect="1"/>
            </p:cNvPicPr>
            <p:nvPr/>
          </p:nvPicPr>
          <p:blipFill>
            <a:blip r:embed="rId3"/>
            <a:stretch>
              <a:fillRect/>
            </a:stretch>
          </p:blipFill>
          <p:spPr>
            <a:xfrm>
              <a:off x="1435934" y="2208736"/>
              <a:ext cx="2721071" cy="3733800"/>
            </a:xfrm>
            <a:prstGeom prst="rect">
              <a:avLst/>
            </a:prstGeom>
            <a:ln>
              <a:solidFill>
                <a:schemeClr val="accent1"/>
              </a:solidFill>
            </a:ln>
          </p:spPr>
        </p:pic>
        <p:pic>
          <p:nvPicPr>
            <p:cNvPr id="6" name="Picture 5">
              <a:extLst>
                <a:ext uri="{FF2B5EF4-FFF2-40B4-BE49-F238E27FC236}">
                  <a16:creationId xmlns:a16="http://schemas.microsoft.com/office/drawing/2014/main" id="{49A6DDEE-9C0E-4612-837A-298DFDD30832}"/>
                </a:ext>
              </a:extLst>
            </p:cNvPr>
            <p:cNvPicPr>
              <a:picLocks noChangeAspect="1"/>
            </p:cNvPicPr>
            <p:nvPr/>
          </p:nvPicPr>
          <p:blipFill>
            <a:blip r:embed="rId4"/>
            <a:stretch>
              <a:fillRect/>
            </a:stretch>
          </p:blipFill>
          <p:spPr>
            <a:xfrm>
              <a:off x="5005805" y="2244557"/>
              <a:ext cx="6210300" cy="3733800"/>
            </a:xfrm>
            <a:prstGeom prst="rect">
              <a:avLst/>
            </a:prstGeom>
            <a:ln>
              <a:solidFill>
                <a:schemeClr val="accent1"/>
              </a:solidFill>
            </a:ln>
          </p:spPr>
        </p:pic>
      </p:grpSp>
    </p:spTree>
    <p:extLst>
      <p:ext uri="{BB962C8B-B14F-4D97-AF65-F5344CB8AC3E}">
        <p14:creationId xmlns:p14="http://schemas.microsoft.com/office/powerpoint/2010/main" val="315545221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Recommendations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317831"/>
          </a:xfrm>
        </p:spPr>
        <p:txBody>
          <a:bodyPr/>
          <a:lstStyle/>
          <a:p>
            <a:pPr>
              <a:lnSpc>
                <a:spcPct val="100000"/>
              </a:lnSpc>
              <a:spcAft>
                <a:spcPts val="1000"/>
              </a:spcAft>
            </a:pPr>
            <a:r>
              <a:rPr lang="en-US" sz="1800" dirty="0"/>
              <a:t>Most Microsoft Defender for Cloud features will generate recommendations based on Policy definitions and assignments.  These include:</a:t>
            </a:r>
          </a:p>
          <a:p>
            <a:pPr>
              <a:lnSpc>
                <a:spcPct val="100000"/>
              </a:lnSpc>
              <a:spcAft>
                <a:spcPts val="1000"/>
              </a:spcAft>
            </a:pPr>
            <a:endParaRPr lang="en-US" sz="1800" dirty="0"/>
          </a:p>
          <a:p>
            <a:pPr>
              <a:lnSpc>
                <a:spcPct val="100000"/>
              </a:lnSpc>
              <a:spcAft>
                <a:spcPts val="1000"/>
              </a:spcAft>
            </a:pPr>
            <a:r>
              <a:rPr lang="en-US" sz="1800" dirty="0"/>
              <a:t>Microsoft Defender for Cloud for </a:t>
            </a:r>
            <a:r>
              <a:rPr lang="en-US" sz="1800" dirty="0">
                <a:solidFill>
                  <a:schemeClr val="accent1"/>
                </a:solidFill>
              </a:rPr>
              <a:t>Container Registries</a:t>
            </a:r>
          </a:p>
          <a:p>
            <a:pPr>
              <a:lnSpc>
                <a:spcPct val="100000"/>
              </a:lnSpc>
              <a:spcAft>
                <a:spcPts val="1000"/>
              </a:spcAft>
            </a:pPr>
            <a:r>
              <a:rPr lang="en-US" sz="1800" dirty="0"/>
              <a:t>Microsoft Defender for Cloud for </a:t>
            </a:r>
            <a:r>
              <a:rPr lang="en-US" sz="1800" dirty="0">
                <a:solidFill>
                  <a:schemeClr val="accent1"/>
                </a:solidFill>
              </a:rPr>
              <a:t>Kubernetes</a:t>
            </a:r>
          </a:p>
          <a:p>
            <a:pPr>
              <a:lnSpc>
                <a:spcPct val="100000"/>
              </a:lnSpc>
              <a:spcAft>
                <a:spcPts val="1000"/>
              </a:spcAft>
            </a:pPr>
            <a:r>
              <a:rPr lang="en-US" sz="1800" dirty="0"/>
              <a:t>Microsoft Defender for Cloud for </a:t>
            </a:r>
            <a:r>
              <a:rPr lang="en-US" sz="1800" dirty="0">
                <a:solidFill>
                  <a:schemeClr val="accent1"/>
                </a:solidFill>
              </a:rPr>
              <a:t>Storage</a:t>
            </a:r>
          </a:p>
          <a:p>
            <a:pPr>
              <a:lnSpc>
                <a:spcPct val="100000"/>
              </a:lnSpc>
              <a:spcAft>
                <a:spcPts val="1000"/>
              </a:spcAft>
            </a:pPr>
            <a:r>
              <a:rPr lang="en-US" sz="1800" dirty="0"/>
              <a:t>Microsoft Defender for Cloud for </a:t>
            </a:r>
            <a:r>
              <a:rPr lang="en-US" sz="1800" dirty="0">
                <a:solidFill>
                  <a:schemeClr val="accent1"/>
                </a:solidFill>
              </a:rPr>
              <a:t>Key Vault</a:t>
            </a:r>
          </a:p>
          <a:p>
            <a:pPr>
              <a:lnSpc>
                <a:spcPct val="100000"/>
              </a:lnSpc>
              <a:spcAft>
                <a:spcPts val="1000"/>
              </a:spcAft>
            </a:pPr>
            <a:endParaRPr lang="en-US" sz="1800" b="1" dirty="0"/>
          </a:p>
        </p:txBody>
      </p:sp>
    </p:spTree>
    <p:extLst>
      <p:ext uri="{BB962C8B-B14F-4D97-AF65-F5344CB8AC3E}">
        <p14:creationId xmlns:p14="http://schemas.microsoft.com/office/powerpoint/2010/main" val="330654610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Alerts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6449410" cy="1658916"/>
          </a:xfrm>
        </p:spPr>
        <p:txBody>
          <a:bodyPr/>
          <a:lstStyle/>
          <a:p>
            <a:pPr>
              <a:lnSpc>
                <a:spcPct val="100000"/>
              </a:lnSpc>
              <a:spcAft>
                <a:spcPts val="1000"/>
              </a:spcAft>
            </a:pPr>
            <a:r>
              <a:rPr lang="en-US" sz="1800" dirty="0"/>
              <a:t>All alerts generated can be retrieved via REST API</a:t>
            </a:r>
          </a:p>
          <a:p>
            <a:pPr>
              <a:lnSpc>
                <a:spcPct val="100000"/>
              </a:lnSpc>
              <a:spcAft>
                <a:spcPts val="1000"/>
              </a:spcAft>
            </a:pPr>
            <a:endParaRPr lang="en-US" sz="1800" dirty="0"/>
          </a:p>
          <a:p>
            <a:pPr>
              <a:lnSpc>
                <a:spcPct val="100000"/>
              </a:lnSpc>
              <a:spcAft>
                <a:spcPts val="1000"/>
              </a:spcAft>
            </a:pPr>
            <a:r>
              <a:rPr lang="en-US" sz="1800" dirty="0">
                <a:hlinkClick r:id="rId3"/>
              </a:rPr>
              <a:t>https://docs.microsoft.com/en-us/rest/api/securitycenter/alerts</a:t>
            </a:r>
            <a:r>
              <a:rPr lang="en-US" sz="1800" dirty="0"/>
              <a:t> </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0BB2215B-51C9-42EC-97C7-9A2716FD3BFA}"/>
              </a:ext>
            </a:extLst>
          </p:cNvPr>
          <p:cNvPicPr>
            <a:picLocks noChangeAspect="1"/>
          </p:cNvPicPr>
          <p:nvPr/>
        </p:nvPicPr>
        <p:blipFill>
          <a:blip r:embed="rId4"/>
          <a:stretch>
            <a:fillRect/>
          </a:stretch>
        </p:blipFill>
        <p:spPr>
          <a:xfrm>
            <a:off x="7035800" y="1434370"/>
            <a:ext cx="4823810" cy="4778303"/>
          </a:xfrm>
          <a:prstGeom prst="rect">
            <a:avLst/>
          </a:prstGeom>
          <a:ln>
            <a:solidFill>
              <a:schemeClr val="accent1"/>
            </a:solidFill>
          </a:ln>
        </p:spPr>
      </p:pic>
    </p:spTree>
    <p:extLst>
      <p:ext uri="{BB962C8B-B14F-4D97-AF65-F5344CB8AC3E}">
        <p14:creationId xmlns:p14="http://schemas.microsoft.com/office/powerpoint/2010/main" val="226808115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Authentication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Authentication is typically based on Azure AD authentication flows where a bearer token is generated and passed in the Authentication header.</a:t>
            </a:r>
          </a:p>
          <a:p>
            <a:pPr>
              <a:lnSpc>
                <a:spcPct val="100000"/>
              </a:lnSpc>
              <a:spcAft>
                <a:spcPts val="1000"/>
              </a:spcAft>
            </a:pPr>
            <a:endParaRPr lang="en-US" sz="1800" b="1" dirty="0"/>
          </a:p>
          <a:p>
            <a:pPr>
              <a:lnSpc>
                <a:spcPct val="100000"/>
              </a:lnSpc>
              <a:spcAft>
                <a:spcPts val="1000"/>
              </a:spcAft>
            </a:pPr>
            <a:r>
              <a:rPr lang="en-US" sz="1800" dirty="0"/>
              <a:t>Valid permission must exist for the principal to execute the actions in the API requests.</a:t>
            </a:r>
          </a:p>
        </p:txBody>
      </p:sp>
      <p:pic>
        <p:nvPicPr>
          <p:cNvPr id="4" name="Picture 3">
            <a:extLst>
              <a:ext uri="{FF2B5EF4-FFF2-40B4-BE49-F238E27FC236}">
                <a16:creationId xmlns:a16="http://schemas.microsoft.com/office/drawing/2014/main" id="{F992994A-9017-4DAA-881B-D1AA672BF55A}"/>
              </a:ext>
            </a:extLst>
          </p:cNvPr>
          <p:cNvPicPr>
            <a:picLocks noChangeAspect="1"/>
          </p:cNvPicPr>
          <p:nvPr/>
        </p:nvPicPr>
        <p:blipFill>
          <a:blip r:embed="rId3"/>
          <a:stretch>
            <a:fillRect/>
          </a:stretch>
        </p:blipFill>
        <p:spPr>
          <a:xfrm>
            <a:off x="2290568" y="3243886"/>
            <a:ext cx="7610863" cy="1891966"/>
          </a:xfrm>
          <a:prstGeom prst="rect">
            <a:avLst/>
          </a:prstGeom>
          <a:ln>
            <a:solidFill>
              <a:schemeClr val="accent1"/>
            </a:solidFill>
          </a:ln>
        </p:spPr>
      </p:pic>
    </p:spTree>
    <p:extLst>
      <p:ext uri="{BB962C8B-B14F-4D97-AF65-F5344CB8AC3E}">
        <p14:creationId xmlns:p14="http://schemas.microsoft.com/office/powerpoint/2010/main" val="419026712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Versioning / Endpoints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486880"/>
          </a:xfrm>
        </p:spPr>
        <p:txBody>
          <a:bodyPr/>
          <a:lstStyle/>
          <a:p>
            <a:pPr>
              <a:lnSpc>
                <a:spcPct val="100000"/>
              </a:lnSpc>
              <a:spcAft>
                <a:spcPts val="1000"/>
              </a:spcAft>
            </a:pPr>
            <a:r>
              <a:rPr lang="en-US" sz="1800" dirty="0"/>
              <a:t>Versioning of endpoints is done via the </a:t>
            </a:r>
            <a:r>
              <a:rPr lang="en-US" sz="1800" dirty="0" err="1"/>
              <a:t>ApiVersion</a:t>
            </a:r>
            <a:r>
              <a:rPr lang="en-US" sz="1800" dirty="0"/>
              <a:t> query string parameter.</a:t>
            </a:r>
          </a:p>
          <a:p>
            <a:pPr>
              <a:lnSpc>
                <a:spcPct val="100000"/>
              </a:lnSpc>
              <a:spcAft>
                <a:spcPts val="1000"/>
              </a:spcAft>
            </a:pPr>
            <a:endParaRPr lang="en-US" sz="1800" dirty="0"/>
          </a:p>
          <a:p>
            <a:pPr>
              <a:lnSpc>
                <a:spcPct val="100000"/>
              </a:lnSpc>
              <a:spcAft>
                <a:spcPts val="1000"/>
              </a:spcAft>
            </a:pPr>
            <a:r>
              <a:rPr lang="en-US" sz="1800" dirty="0"/>
              <a:t>It is very important that you call the right API version (whether the latest or a specifically targeted version) for your script/tool or your calls may fail.</a:t>
            </a:r>
          </a:p>
          <a:p>
            <a:pPr>
              <a:lnSpc>
                <a:spcPct val="100000"/>
              </a:lnSpc>
              <a:spcAft>
                <a:spcPts val="1000"/>
              </a:spcAft>
            </a:pPr>
            <a:endParaRPr lang="en-US" sz="1800" dirty="0"/>
          </a:p>
          <a:p>
            <a:pPr>
              <a:lnSpc>
                <a:spcPct val="100000"/>
              </a:lnSpc>
              <a:spcAft>
                <a:spcPts val="1000"/>
              </a:spcAft>
            </a:pPr>
            <a:r>
              <a:rPr lang="en-US" sz="1800" dirty="0"/>
              <a:t>Be careful with mixing and matching resource API versions.  Some require specific versions in order to work properly.</a:t>
            </a:r>
          </a:p>
        </p:txBody>
      </p:sp>
    </p:spTree>
    <p:extLst>
      <p:ext uri="{BB962C8B-B14F-4D97-AF65-F5344CB8AC3E}">
        <p14:creationId xmlns:p14="http://schemas.microsoft.com/office/powerpoint/2010/main" val="20314013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E059BF4-206B-499D-8ED7-479186ED9AE2}"/>
              </a:ext>
            </a:extLst>
          </p:cNvPr>
          <p:cNvSpPr>
            <a:spLocks noGrp="1"/>
          </p:cNvSpPr>
          <p:nvPr>
            <p:ph type="title"/>
          </p:nvPr>
        </p:nvSpPr>
        <p:spPr/>
        <p:txBody>
          <a:bodyPr/>
          <a:lstStyle/>
          <a:p>
            <a:r>
              <a:rPr lang="en-US" dirty="0"/>
              <a:t>COVID-19 is increasing IT complexity and cyberattacks</a:t>
            </a:r>
          </a:p>
        </p:txBody>
      </p:sp>
      <p:sp>
        <p:nvSpPr>
          <p:cNvPr id="12" name="Rectangle 11">
            <a:extLst>
              <a:ext uri="{FF2B5EF4-FFF2-40B4-BE49-F238E27FC236}">
                <a16:creationId xmlns:a16="http://schemas.microsoft.com/office/drawing/2014/main" id="{50ED89B0-7F2C-42DC-854D-D0ADE1B3893E}"/>
              </a:ext>
            </a:extLst>
          </p:cNvPr>
          <p:cNvSpPr/>
          <p:nvPr/>
        </p:nvSpPr>
        <p:spPr bwMode="auto">
          <a:xfrm>
            <a:off x="0" y="1649895"/>
            <a:ext cx="12191999" cy="2107095"/>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3A990011-5D85-43A0-8DB6-111C555F7913}"/>
              </a:ext>
            </a:extLst>
          </p:cNvPr>
          <p:cNvSpPr txBox="1">
            <a:spLocks/>
          </p:cNvSpPr>
          <p:nvPr/>
        </p:nvSpPr>
        <p:spPr>
          <a:xfrm>
            <a:off x="584200" y="3997071"/>
            <a:ext cx="4278745" cy="194241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“The number of cybersecurity complaints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…has spiked </a:t>
            </a: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from 1,000 daily before the pandemic to as many as 4,000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incidents in a day.”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Deputy Assistant Director, FBI, 16 April 2020 webinar</a:t>
            </a:r>
          </a:p>
        </p:txBody>
      </p:sp>
      <p:sp>
        <p:nvSpPr>
          <p:cNvPr id="14" name="Text Placeholder 3">
            <a:extLst>
              <a:ext uri="{FF2B5EF4-FFF2-40B4-BE49-F238E27FC236}">
                <a16:creationId xmlns:a16="http://schemas.microsoft.com/office/drawing/2014/main" id="{2D77B6C2-1AC1-4FBC-9ABA-187AE4FC10A5}"/>
              </a:ext>
            </a:extLst>
          </p:cNvPr>
          <p:cNvSpPr txBox="1">
            <a:spLocks/>
          </p:cNvSpPr>
          <p:nvPr/>
        </p:nvSpPr>
        <p:spPr>
          <a:xfrm>
            <a:off x="6397171" y="3997071"/>
            <a:ext cx="4586020" cy="194241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“Since the start of the COVID-19 pandemic,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WHO has seen a dramatic </a:t>
            </a: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five-fold increase in the number of cyber attacks</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directed at its staff, and email scams targeting the public at large.”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World Heath Organization, 23 April 2020 news release</a:t>
            </a:r>
          </a:p>
        </p:txBody>
      </p:sp>
      <p:sp>
        <p:nvSpPr>
          <p:cNvPr id="16" name="Rectangle 15">
            <a:extLst>
              <a:ext uri="{FF2B5EF4-FFF2-40B4-BE49-F238E27FC236}">
                <a16:creationId xmlns:a16="http://schemas.microsoft.com/office/drawing/2014/main" id="{40740F17-8561-49F7-92CE-05426BCDC04D}"/>
              </a:ext>
            </a:extLst>
          </p:cNvPr>
          <p:cNvSpPr/>
          <p:nvPr/>
        </p:nvSpPr>
        <p:spPr bwMode="auto">
          <a:xfrm>
            <a:off x="-1" y="5835588"/>
            <a:ext cx="12191999" cy="612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89% businesses see cybersecurity as a top priority but 62% say they lack the skills in-house to deal with it</a:t>
            </a:r>
          </a:p>
        </p:txBody>
      </p:sp>
      <p:sp>
        <p:nvSpPr>
          <p:cNvPr id="17" name="TextBox 16">
            <a:extLst>
              <a:ext uri="{FF2B5EF4-FFF2-40B4-BE49-F238E27FC236}">
                <a16:creationId xmlns:a16="http://schemas.microsoft.com/office/drawing/2014/main" id="{155092AC-4B4D-4B9E-9963-AAE03CC100B5}"/>
              </a:ext>
            </a:extLst>
          </p:cNvPr>
          <p:cNvSpPr txBox="1"/>
          <p:nvPr/>
        </p:nvSpPr>
        <p:spPr>
          <a:xfrm>
            <a:off x="866141" y="2873970"/>
            <a:ext cx="197765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More staff now working from home</a:t>
            </a:r>
          </a:p>
        </p:txBody>
      </p:sp>
      <p:sp>
        <p:nvSpPr>
          <p:cNvPr id="18" name="TextBox 17">
            <a:extLst>
              <a:ext uri="{FF2B5EF4-FFF2-40B4-BE49-F238E27FC236}">
                <a16:creationId xmlns:a16="http://schemas.microsoft.com/office/drawing/2014/main" id="{28B067F1-98DE-4C87-AAC2-6DFF869EDCC3}"/>
              </a:ext>
            </a:extLst>
          </p:cNvPr>
          <p:cNvSpPr txBox="1"/>
          <p:nvPr/>
        </p:nvSpPr>
        <p:spPr>
          <a:xfrm>
            <a:off x="8751751" y="2873969"/>
            <a:ext cx="197765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More phishing and ransomware threats</a:t>
            </a:r>
          </a:p>
        </p:txBody>
      </p:sp>
      <p:sp>
        <p:nvSpPr>
          <p:cNvPr id="19" name="TextBox 18">
            <a:extLst>
              <a:ext uri="{FF2B5EF4-FFF2-40B4-BE49-F238E27FC236}">
                <a16:creationId xmlns:a16="http://schemas.microsoft.com/office/drawing/2014/main" id="{3C408BB9-80D6-4331-A6EF-903C65B726BB}"/>
              </a:ext>
            </a:extLst>
          </p:cNvPr>
          <p:cNvSpPr txBox="1"/>
          <p:nvPr/>
        </p:nvSpPr>
        <p:spPr>
          <a:xfrm>
            <a:off x="4727527" y="2873969"/>
            <a:ext cx="2140494"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More data access from personal devices</a:t>
            </a:r>
          </a:p>
        </p:txBody>
      </p:sp>
      <p:grpSp>
        <p:nvGrpSpPr>
          <p:cNvPr id="20" name="Group 19">
            <a:extLst>
              <a:ext uri="{FF2B5EF4-FFF2-40B4-BE49-F238E27FC236}">
                <a16:creationId xmlns:a16="http://schemas.microsoft.com/office/drawing/2014/main" id="{D666EF06-3E2E-44E6-AC34-2C00473CA720}"/>
              </a:ext>
            </a:extLst>
          </p:cNvPr>
          <p:cNvGrpSpPr/>
          <p:nvPr/>
        </p:nvGrpSpPr>
        <p:grpSpPr>
          <a:xfrm>
            <a:off x="1478618" y="1895177"/>
            <a:ext cx="752701" cy="788424"/>
            <a:chOff x="5895976" y="3479800"/>
            <a:chExt cx="468313" cy="490538"/>
          </a:xfrm>
          <a:solidFill>
            <a:schemeClr val="bg2">
              <a:lumMod val="75000"/>
            </a:schemeClr>
          </a:solidFill>
        </p:grpSpPr>
        <p:sp>
          <p:nvSpPr>
            <p:cNvPr id="21" name="Freeform 24">
              <a:extLst>
                <a:ext uri="{FF2B5EF4-FFF2-40B4-BE49-F238E27FC236}">
                  <a16:creationId xmlns:a16="http://schemas.microsoft.com/office/drawing/2014/main" id="{E60F6345-6291-4D62-93C5-8C250E07CA22}"/>
                </a:ext>
              </a:extLst>
            </p:cNvPr>
            <p:cNvSpPr>
              <a:spLocks/>
            </p:cNvSpPr>
            <p:nvPr/>
          </p:nvSpPr>
          <p:spPr bwMode="auto">
            <a:xfrm>
              <a:off x="5946776" y="3709988"/>
              <a:ext cx="368300" cy="260350"/>
            </a:xfrm>
            <a:custGeom>
              <a:avLst/>
              <a:gdLst>
                <a:gd name="T0" fmla="*/ 292 w 304"/>
                <a:gd name="T1" fmla="*/ 215 h 215"/>
                <a:gd name="T2" fmla="*/ 190 w 304"/>
                <a:gd name="T3" fmla="*/ 215 h 215"/>
                <a:gd name="T4" fmla="*/ 178 w 304"/>
                <a:gd name="T5" fmla="*/ 203 h 215"/>
                <a:gd name="T6" fmla="*/ 178 w 304"/>
                <a:gd name="T7" fmla="*/ 106 h 215"/>
                <a:gd name="T8" fmla="*/ 126 w 304"/>
                <a:gd name="T9" fmla="*/ 106 h 215"/>
                <a:gd name="T10" fmla="*/ 126 w 304"/>
                <a:gd name="T11" fmla="*/ 203 h 215"/>
                <a:gd name="T12" fmla="*/ 114 w 304"/>
                <a:gd name="T13" fmla="*/ 215 h 215"/>
                <a:gd name="T14" fmla="*/ 12 w 304"/>
                <a:gd name="T15" fmla="*/ 215 h 215"/>
                <a:gd name="T16" fmla="*/ 0 w 304"/>
                <a:gd name="T17" fmla="*/ 203 h 215"/>
                <a:gd name="T18" fmla="*/ 0 w 304"/>
                <a:gd name="T19" fmla="*/ 12 h 215"/>
                <a:gd name="T20" fmla="*/ 12 w 304"/>
                <a:gd name="T21" fmla="*/ 0 h 215"/>
                <a:gd name="T22" fmla="*/ 24 w 304"/>
                <a:gd name="T23" fmla="*/ 12 h 215"/>
                <a:gd name="T24" fmla="*/ 24 w 304"/>
                <a:gd name="T25" fmla="*/ 191 h 215"/>
                <a:gd name="T26" fmla="*/ 102 w 304"/>
                <a:gd name="T27" fmla="*/ 191 h 215"/>
                <a:gd name="T28" fmla="*/ 102 w 304"/>
                <a:gd name="T29" fmla="*/ 94 h 215"/>
                <a:gd name="T30" fmla="*/ 114 w 304"/>
                <a:gd name="T31" fmla="*/ 82 h 215"/>
                <a:gd name="T32" fmla="*/ 190 w 304"/>
                <a:gd name="T33" fmla="*/ 82 h 215"/>
                <a:gd name="T34" fmla="*/ 202 w 304"/>
                <a:gd name="T35" fmla="*/ 94 h 215"/>
                <a:gd name="T36" fmla="*/ 202 w 304"/>
                <a:gd name="T37" fmla="*/ 191 h 215"/>
                <a:gd name="T38" fmla="*/ 280 w 304"/>
                <a:gd name="T39" fmla="*/ 191 h 215"/>
                <a:gd name="T40" fmla="*/ 280 w 304"/>
                <a:gd name="T41" fmla="*/ 12 h 215"/>
                <a:gd name="T42" fmla="*/ 292 w 304"/>
                <a:gd name="T43" fmla="*/ 0 h 215"/>
                <a:gd name="T44" fmla="*/ 304 w 304"/>
                <a:gd name="T45" fmla="*/ 12 h 215"/>
                <a:gd name="T46" fmla="*/ 304 w 304"/>
                <a:gd name="T47" fmla="*/ 203 h 215"/>
                <a:gd name="T48" fmla="*/ 292 w 304"/>
                <a:gd name="T4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4" h="215">
                  <a:moveTo>
                    <a:pt x="292" y="215"/>
                  </a:moveTo>
                  <a:cubicBezTo>
                    <a:pt x="190" y="215"/>
                    <a:pt x="190" y="215"/>
                    <a:pt x="190" y="215"/>
                  </a:cubicBezTo>
                  <a:cubicBezTo>
                    <a:pt x="183" y="215"/>
                    <a:pt x="178" y="209"/>
                    <a:pt x="178" y="203"/>
                  </a:cubicBezTo>
                  <a:cubicBezTo>
                    <a:pt x="178" y="106"/>
                    <a:pt x="178" y="106"/>
                    <a:pt x="178" y="106"/>
                  </a:cubicBezTo>
                  <a:cubicBezTo>
                    <a:pt x="126" y="106"/>
                    <a:pt x="126" y="106"/>
                    <a:pt x="126" y="106"/>
                  </a:cubicBezTo>
                  <a:cubicBezTo>
                    <a:pt x="126" y="203"/>
                    <a:pt x="126" y="203"/>
                    <a:pt x="126" y="203"/>
                  </a:cubicBezTo>
                  <a:cubicBezTo>
                    <a:pt x="126" y="209"/>
                    <a:pt x="120" y="215"/>
                    <a:pt x="114" y="215"/>
                  </a:cubicBezTo>
                  <a:cubicBezTo>
                    <a:pt x="12" y="215"/>
                    <a:pt x="12" y="215"/>
                    <a:pt x="12" y="215"/>
                  </a:cubicBezTo>
                  <a:cubicBezTo>
                    <a:pt x="5" y="215"/>
                    <a:pt x="0" y="209"/>
                    <a:pt x="0" y="203"/>
                  </a:cubicBezTo>
                  <a:cubicBezTo>
                    <a:pt x="0" y="12"/>
                    <a:pt x="0" y="12"/>
                    <a:pt x="0" y="12"/>
                  </a:cubicBezTo>
                  <a:cubicBezTo>
                    <a:pt x="0" y="5"/>
                    <a:pt x="5" y="0"/>
                    <a:pt x="12" y="0"/>
                  </a:cubicBezTo>
                  <a:cubicBezTo>
                    <a:pt x="18" y="0"/>
                    <a:pt x="24" y="5"/>
                    <a:pt x="24" y="12"/>
                  </a:cubicBezTo>
                  <a:cubicBezTo>
                    <a:pt x="24" y="191"/>
                    <a:pt x="24" y="191"/>
                    <a:pt x="24" y="191"/>
                  </a:cubicBezTo>
                  <a:cubicBezTo>
                    <a:pt x="102" y="191"/>
                    <a:pt x="102" y="191"/>
                    <a:pt x="102" y="191"/>
                  </a:cubicBezTo>
                  <a:cubicBezTo>
                    <a:pt x="102" y="94"/>
                    <a:pt x="102" y="94"/>
                    <a:pt x="102" y="94"/>
                  </a:cubicBezTo>
                  <a:cubicBezTo>
                    <a:pt x="102" y="88"/>
                    <a:pt x="107" y="82"/>
                    <a:pt x="114" y="82"/>
                  </a:cubicBezTo>
                  <a:cubicBezTo>
                    <a:pt x="190" y="82"/>
                    <a:pt x="190" y="82"/>
                    <a:pt x="190" y="82"/>
                  </a:cubicBezTo>
                  <a:cubicBezTo>
                    <a:pt x="197" y="82"/>
                    <a:pt x="202" y="88"/>
                    <a:pt x="202" y="94"/>
                  </a:cubicBezTo>
                  <a:cubicBezTo>
                    <a:pt x="202" y="191"/>
                    <a:pt x="202" y="191"/>
                    <a:pt x="202" y="191"/>
                  </a:cubicBezTo>
                  <a:cubicBezTo>
                    <a:pt x="280" y="191"/>
                    <a:pt x="280" y="191"/>
                    <a:pt x="280" y="191"/>
                  </a:cubicBezTo>
                  <a:cubicBezTo>
                    <a:pt x="280" y="12"/>
                    <a:pt x="280" y="12"/>
                    <a:pt x="280" y="12"/>
                  </a:cubicBezTo>
                  <a:cubicBezTo>
                    <a:pt x="280" y="5"/>
                    <a:pt x="285" y="0"/>
                    <a:pt x="292" y="0"/>
                  </a:cubicBezTo>
                  <a:cubicBezTo>
                    <a:pt x="298" y="0"/>
                    <a:pt x="304" y="5"/>
                    <a:pt x="304" y="12"/>
                  </a:cubicBezTo>
                  <a:cubicBezTo>
                    <a:pt x="304" y="203"/>
                    <a:pt x="304" y="203"/>
                    <a:pt x="304" y="203"/>
                  </a:cubicBezTo>
                  <a:cubicBezTo>
                    <a:pt x="304" y="209"/>
                    <a:pt x="298" y="215"/>
                    <a:pt x="292" y="2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25">
              <a:extLst>
                <a:ext uri="{FF2B5EF4-FFF2-40B4-BE49-F238E27FC236}">
                  <a16:creationId xmlns:a16="http://schemas.microsoft.com/office/drawing/2014/main" id="{38C1EB97-D5AB-451D-866D-495BEF147359}"/>
                </a:ext>
              </a:extLst>
            </p:cNvPr>
            <p:cNvSpPr>
              <a:spLocks/>
            </p:cNvSpPr>
            <p:nvPr/>
          </p:nvSpPr>
          <p:spPr bwMode="auto">
            <a:xfrm>
              <a:off x="5895976" y="3479800"/>
              <a:ext cx="468313" cy="250825"/>
            </a:xfrm>
            <a:custGeom>
              <a:avLst/>
              <a:gdLst>
                <a:gd name="T0" fmla="*/ 374 w 387"/>
                <a:gd name="T1" fmla="*/ 205 h 207"/>
                <a:gd name="T2" fmla="*/ 366 w 387"/>
                <a:gd name="T3" fmla="*/ 202 h 207"/>
                <a:gd name="T4" fmla="*/ 194 w 387"/>
                <a:gd name="T5" fmla="*/ 30 h 207"/>
                <a:gd name="T6" fmla="*/ 22 w 387"/>
                <a:gd name="T7" fmla="*/ 202 h 207"/>
                <a:gd name="T8" fmla="*/ 5 w 387"/>
                <a:gd name="T9" fmla="*/ 202 h 207"/>
                <a:gd name="T10" fmla="*/ 5 w 387"/>
                <a:gd name="T11" fmla="*/ 185 h 207"/>
                <a:gd name="T12" fmla="*/ 185 w 387"/>
                <a:gd name="T13" fmla="*/ 4 h 207"/>
                <a:gd name="T14" fmla="*/ 202 w 387"/>
                <a:gd name="T15" fmla="*/ 4 h 207"/>
                <a:gd name="T16" fmla="*/ 383 w 387"/>
                <a:gd name="T17" fmla="*/ 185 h 207"/>
                <a:gd name="T18" fmla="*/ 383 w 387"/>
                <a:gd name="T19" fmla="*/ 202 h 207"/>
                <a:gd name="T20" fmla="*/ 374 w 387"/>
                <a:gd name="T21" fmla="*/ 20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 h="207">
                  <a:moveTo>
                    <a:pt x="374" y="205"/>
                  </a:moveTo>
                  <a:cubicBezTo>
                    <a:pt x="371" y="205"/>
                    <a:pt x="368" y="204"/>
                    <a:pt x="366" y="202"/>
                  </a:cubicBezTo>
                  <a:cubicBezTo>
                    <a:pt x="194" y="30"/>
                    <a:pt x="194" y="30"/>
                    <a:pt x="194" y="30"/>
                  </a:cubicBezTo>
                  <a:cubicBezTo>
                    <a:pt x="22" y="202"/>
                    <a:pt x="22" y="202"/>
                    <a:pt x="22" y="202"/>
                  </a:cubicBezTo>
                  <a:cubicBezTo>
                    <a:pt x="17" y="207"/>
                    <a:pt x="9" y="207"/>
                    <a:pt x="5" y="202"/>
                  </a:cubicBezTo>
                  <a:cubicBezTo>
                    <a:pt x="0" y="197"/>
                    <a:pt x="0" y="190"/>
                    <a:pt x="5" y="185"/>
                  </a:cubicBezTo>
                  <a:cubicBezTo>
                    <a:pt x="185" y="4"/>
                    <a:pt x="185" y="4"/>
                    <a:pt x="185" y="4"/>
                  </a:cubicBezTo>
                  <a:cubicBezTo>
                    <a:pt x="190" y="0"/>
                    <a:pt x="198" y="0"/>
                    <a:pt x="202" y="4"/>
                  </a:cubicBezTo>
                  <a:cubicBezTo>
                    <a:pt x="383" y="185"/>
                    <a:pt x="383" y="185"/>
                    <a:pt x="383" y="185"/>
                  </a:cubicBezTo>
                  <a:cubicBezTo>
                    <a:pt x="387" y="190"/>
                    <a:pt x="387" y="197"/>
                    <a:pt x="383" y="202"/>
                  </a:cubicBezTo>
                  <a:cubicBezTo>
                    <a:pt x="380" y="204"/>
                    <a:pt x="377" y="205"/>
                    <a:pt x="374" y="205"/>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444847"/>
                </a:solidFill>
                <a:effectLst/>
                <a:uLnTx/>
                <a:uFillTx/>
                <a:latin typeface="Arial"/>
                <a:ea typeface="+mn-ea"/>
                <a:cs typeface="+mn-cs"/>
              </a:endParaRPr>
            </a:p>
          </p:txBody>
        </p:sp>
        <p:sp>
          <p:nvSpPr>
            <p:cNvPr id="23" name="Freeform 26">
              <a:extLst>
                <a:ext uri="{FF2B5EF4-FFF2-40B4-BE49-F238E27FC236}">
                  <a16:creationId xmlns:a16="http://schemas.microsoft.com/office/drawing/2014/main" id="{6CB850B4-4607-48DA-B10F-95AA590250F6}"/>
                </a:ext>
              </a:extLst>
            </p:cNvPr>
            <p:cNvSpPr>
              <a:spLocks/>
            </p:cNvSpPr>
            <p:nvPr/>
          </p:nvSpPr>
          <p:spPr bwMode="auto">
            <a:xfrm>
              <a:off x="6191251" y="3497263"/>
              <a:ext cx="111125" cy="109538"/>
            </a:xfrm>
            <a:custGeom>
              <a:avLst/>
              <a:gdLst>
                <a:gd name="T0" fmla="*/ 79 w 91"/>
                <a:gd name="T1" fmla="*/ 91 h 91"/>
                <a:gd name="T2" fmla="*/ 67 w 91"/>
                <a:gd name="T3" fmla="*/ 79 h 91"/>
                <a:gd name="T4" fmla="*/ 67 w 91"/>
                <a:gd name="T5" fmla="*/ 24 h 91"/>
                <a:gd name="T6" fmla="*/ 12 w 91"/>
                <a:gd name="T7" fmla="*/ 24 h 91"/>
                <a:gd name="T8" fmla="*/ 0 w 91"/>
                <a:gd name="T9" fmla="*/ 12 h 91"/>
                <a:gd name="T10" fmla="*/ 12 w 91"/>
                <a:gd name="T11" fmla="*/ 0 h 91"/>
                <a:gd name="T12" fmla="*/ 79 w 91"/>
                <a:gd name="T13" fmla="*/ 0 h 91"/>
                <a:gd name="T14" fmla="*/ 91 w 91"/>
                <a:gd name="T15" fmla="*/ 12 h 91"/>
                <a:gd name="T16" fmla="*/ 91 w 91"/>
                <a:gd name="T17" fmla="*/ 79 h 91"/>
                <a:gd name="T18" fmla="*/ 79 w 91"/>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79" y="91"/>
                  </a:moveTo>
                  <a:cubicBezTo>
                    <a:pt x="73" y="91"/>
                    <a:pt x="67" y="86"/>
                    <a:pt x="67" y="79"/>
                  </a:cubicBezTo>
                  <a:cubicBezTo>
                    <a:pt x="67" y="24"/>
                    <a:pt x="67" y="24"/>
                    <a:pt x="67" y="24"/>
                  </a:cubicBezTo>
                  <a:cubicBezTo>
                    <a:pt x="12" y="24"/>
                    <a:pt x="12" y="24"/>
                    <a:pt x="12" y="24"/>
                  </a:cubicBezTo>
                  <a:cubicBezTo>
                    <a:pt x="5" y="24"/>
                    <a:pt x="0" y="18"/>
                    <a:pt x="0" y="12"/>
                  </a:cubicBezTo>
                  <a:cubicBezTo>
                    <a:pt x="0" y="5"/>
                    <a:pt x="5" y="0"/>
                    <a:pt x="12" y="0"/>
                  </a:cubicBezTo>
                  <a:cubicBezTo>
                    <a:pt x="79" y="0"/>
                    <a:pt x="79" y="0"/>
                    <a:pt x="79" y="0"/>
                  </a:cubicBezTo>
                  <a:cubicBezTo>
                    <a:pt x="86" y="0"/>
                    <a:pt x="91" y="5"/>
                    <a:pt x="91" y="12"/>
                  </a:cubicBezTo>
                  <a:cubicBezTo>
                    <a:pt x="91" y="79"/>
                    <a:pt x="91" y="79"/>
                    <a:pt x="91" y="79"/>
                  </a:cubicBezTo>
                  <a:cubicBezTo>
                    <a:pt x="91" y="86"/>
                    <a:pt x="86" y="91"/>
                    <a:pt x="79" y="9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444847"/>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891C846D-4B9D-4732-B0E4-4F3EAAC2F462}"/>
              </a:ext>
            </a:extLst>
          </p:cNvPr>
          <p:cNvGrpSpPr/>
          <p:nvPr/>
        </p:nvGrpSpPr>
        <p:grpSpPr>
          <a:xfrm>
            <a:off x="5342129" y="2089301"/>
            <a:ext cx="933761" cy="593473"/>
            <a:chOff x="3097432" y="2055210"/>
            <a:chExt cx="607746" cy="386266"/>
          </a:xfrm>
          <a:solidFill>
            <a:schemeClr val="bg2">
              <a:lumMod val="75000"/>
            </a:schemeClr>
          </a:solidFill>
        </p:grpSpPr>
        <p:sp>
          <p:nvSpPr>
            <p:cNvPr id="25" name="Freeform: Shape 24">
              <a:extLst>
                <a:ext uri="{FF2B5EF4-FFF2-40B4-BE49-F238E27FC236}">
                  <a16:creationId xmlns:a16="http://schemas.microsoft.com/office/drawing/2014/main" id="{6720485B-A280-4BC7-9413-0555FB8FB2C3}"/>
                </a:ext>
              </a:extLst>
            </p:cNvPr>
            <p:cNvSpPr/>
            <p:nvPr/>
          </p:nvSpPr>
          <p:spPr>
            <a:xfrm>
              <a:off x="3176237" y="2055210"/>
              <a:ext cx="435551" cy="293744"/>
            </a:xfrm>
            <a:custGeom>
              <a:avLst/>
              <a:gdLst>
                <a:gd name="connsiteX0" fmla="*/ 376853 w 435551"/>
                <a:gd name="connsiteY0" fmla="*/ 294301 h 293743"/>
                <a:gd name="connsiteX1" fmla="*/ 59508 w 435551"/>
                <a:gd name="connsiteY1" fmla="*/ 294301 h 293743"/>
                <a:gd name="connsiteX2" fmla="*/ 0 w 435551"/>
                <a:gd name="connsiteY2" fmla="*/ 234793 h 293743"/>
                <a:gd name="connsiteX3" fmla="*/ 51 w 435551"/>
                <a:gd name="connsiteY3" fmla="*/ 233628 h 293743"/>
                <a:gd name="connsiteX4" fmla="*/ 13725 w 435551"/>
                <a:gd name="connsiteY4" fmla="*/ 58850 h 293743"/>
                <a:gd name="connsiteX5" fmla="*/ 77792 w 435551"/>
                <a:gd name="connsiteY5" fmla="*/ 0 h 293743"/>
                <a:gd name="connsiteX6" fmla="*/ 358621 w 435551"/>
                <a:gd name="connsiteY6" fmla="*/ 0 h 293743"/>
                <a:gd name="connsiteX7" fmla="*/ 422687 w 435551"/>
                <a:gd name="connsiteY7" fmla="*/ 58850 h 293743"/>
                <a:gd name="connsiteX8" fmla="*/ 436362 w 435551"/>
                <a:gd name="connsiteY8" fmla="*/ 233628 h 293743"/>
                <a:gd name="connsiteX9" fmla="*/ 436412 w 435551"/>
                <a:gd name="connsiteY9" fmla="*/ 234793 h 293743"/>
                <a:gd name="connsiteX10" fmla="*/ 376853 w 435551"/>
                <a:gd name="connsiteY10" fmla="*/ 294301 h 293743"/>
                <a:gd name="connsiteX11" fmla="*/ 30438 w 435551"/>
                <a:gd name="connsiteY11" fmla="*/ 235350 h 293743"/>
                <a:gd name="connsiteX12" fmla="*/ 59559 w 435551"/>
                <a:gd name="connsiteY12" fmla="*/ 263914 h 293743"/>
                <a:gd name="connsiteX13" fmla="*/ 376904 w 435551"/>
                <a:gd name="connsiteY13" fmla="*/ 263914 h 293743"/>
                <a:gd name="connsiteX14" fmla="*/ 406025 w 435551"/>
                <a:gd name="connsiteY14" fmla="*/ 235350 h 293743"/>
                <a:gd name="connsiteX15" fmla="*/ 392351 w 435551"/>
                <a:gd name="connsiteY15" fmla="*/ 60673 h 293743"/>
                <a:gd name="connsiteX16" fmla="*/ 392300 w 435551"/>
                <a:gd name="connsiteY16" fmla="*/ 59508 h 293743"/>
                <a:gd name="connsiteX17" fmla="*/ 358621 w 435551"/>
                <a:gd name="connsiteY17" fmla="*/ 30387 h 293743"/>
                <a:gd name="connsiteX18" fmla="*/ 77792 w 435551"/>
                <a:gd name="connsiteY18" fmla="*/ 30387 h 293743"/>
                <a:gd name="connsiteX19" fmla="*/ 44112 w 435551"/>
                <a:gd name="connsiteY19" fmla="*/ 59508 h 293743"/>
                <a:gd name="connsiteX20" fmla="*/ 44062 w 435551"/>
                <a:gd name="connsiteY20" fmla="*/ 60673 h 293743"/>
                <a:gd name="connsiteX21" fmla="*/ 30438 w 435551"/>
                <a:gd name="connsiteY21" fmla="*/ 235350 h 29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5551" h="293743">
                  <a:moveTo>
                    <a:pt x="376853" y="294301"/>
                  </a:moveTo>
                  <a:lnTo>
                    <a:pt x="59508" y="294301"/>
                  </a:lnTo>
                  <a:cubicBezTo>
                    <a:pt x="26690" y="294301"/>
                    <a:pt x="0" y="267611"/>
                    <a:pt x="0" y="234793"/>
                  </a:cubicBezTo>
                  <a:cubicBezTo>
                    <a:pt x="0" y="234387"/>
                    <a:pt x="0" y="233982"/>
                    <a:pt x="51" y="233628"/>
                  </a:cubicBezTo>
                  <a:lnTo>
                    <a:pt x="13725" y="58850"/>
                  </a:lnTo>
                  <a:cubicBezTo>
                    <a:pt x="14130" y="27399"/>
                    <a:pt x="43910" y="0"/>
                    <a:pt x="77792" y="0"/>
                  </a:cubicBezTo>
                  <a:lnTo>
                    <a:pt x="358621" y="0"/>
                  </a:lnTo>
                  <a:cubicBezTo>
                    <a:pt x="392503" y="0"/>
                    <a:pt x="422282" y="27450"/>
                    <a:pt x="422687" y="58850"/>
                  </a:cubicBezTo>
                  <a:lnTo>
                    <a:pt x="436362" y="233628"/>
                  </a:lnTo>
                  <a:cubicBezTo>
                    <a:pt x="436412" y="234033"/>
                    <a:pt x="436412" y="234438"/>
                    <a:pt x="436412" y="234793"/>
                  </a:cubicBezTo>
                  <a:cubicBezTo>
                    <a:pt x="436362" y="267611"/>
                    <a:pt x="409672" y="294301"/>
                    <a:pt x="376853" y="294301"/>
                  </a:cubicBezTo>
                  <a:close/>
                  <a:moveTo>
                    <a:pt x="30438" y="235350"/>
                  </a:moveTo>
                  <a:cubicBezTo>
                    <a:pt x="30742" y="251151"/>
                    <a:pt x="43656" y="263914"/>
                    <a:pt x="59559" y="263914"/>
                  </a:cubicBezTo>
                  <a:lnTo>
                    <a:pt x="376904" y="263914"/>
                  </a:lnTo>
                  <a:cubicBezTo>
                    <a:pt x="392807" y="263914"/>
                    <a:pt x="405721" y="251151"/>
                    <a:pt x="406025" y="235350"/>
                  </a:cubicBezTo>
                  <a:lnTo>
                    <a:pt x="392351" y="60673"/>
                  </a:lnTo>
                  <a:cubicBezTo>
                    <a:pt x="392300" y="60268"/>
                    <a:pt x="392300" y="59863"/>
                    <a:pt x="392300" y="59508"/>
                  </a:cubicBezTo>
                  <a:cubicBezTo>
                    <a:pt x="392300" y="44568"/>
                    <a:pt x="375941" y="30387"/>
                    <a:pt x="358621" y="30387"/>
                  </a:cubicBezTo>
                  <a:lnTo>
                    <a:pt x="77792" y="30387"/>
                  </a:lnTo>
                  <a:cubicBezTo>
                    <a:pt x="60471" y="30387"/>
                    <a:pt x="44112" y="44517"/>
                    <a:pt x="44112" y="59508"/>
                  </a:cubicBezTo>
                  <a:cubicBezTo>
                    <a:pt x="44112" y="59914"/>
                    <a:pt x="44112" y="60319"/>
                    <a:pt x="44062" y="60673"/>
                  </a:cubicBezTo>
                  <a:lnTo>
                    <a:pt x="30438" y="235350"/>
                  </a:ln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4FFA5E37-DA75-4FFF-B74D-F7A94608EB68}"/>
                </a:ext>
              </a:extLst>
            </p:cNvPr>
            <p:cNvSpPr/>
            <p:nvPr/>
          </p:nvSpPr>
          <p:spPr>
            <a:xfrm>
              <a:off x="3231795" y="2093954"/>
              <a:ext cx="324131" cy="212711"/>
            </a:xfrm>
            <a:custGeom>
              <a:avLst/>
              <a:gdLst>
                <a:gd name="connsiteX0" fmla="*/ 283817 w 324131"/>
                <a:gd name="connsiteY0" fmla="*/ 216813 h 212711"/>
                <a:gd name="connsiteX1" fmla="*/ 41428 w 324131"/>
                <a:gd name="connsiteY1" fmla="*/ 216813 h 212711"/>
                <a:gd name="connsiteX2" fmla="*/ 0 w 324131"/>
                <a:gd name="connsiteY2" fmla="*/ 175385 h 212711"/>
                <a:gd name="connsiteX3" fmla="*/ 0 w 324131"/>
                <a:gd name="connsiteY3" fmla="*/ 174778 h 212711"/>
                <a:gd name="connsiteX4" fmla="*/ 10433 w 324131"/>
                <a:gd name="connsiteY4" fmla="*/ 41124 h 212711"/>
                <a:gd name="connsiteX5" fmla="*/ 55356 w 324131"/>
                <a:gd name="connsiteY5" fmla="*/ 0 h 212711"/>
                <a:gd name="connsiteX6" fmla="*/ 269839 w 324131"/>
                <a:gd name="connsiteY6" fmla="*/ 0 h 212711"/>
                <a:gd name="connsiteX7" fmla="*/ 314762 w 324131"/>
                <a:gd name="connsiteY7" fmla="*/ 41124 h 212711"/>
                <a:gd name="connsiteX8" fmla="*/ 325195 w 324131"/>
                <a:gd name="connsiteY8" fmla="*/ 174778 h 212711"/>
                <a:gd name="connsiteX9" fmla="*/ 325195 w 324131"/>
                <a:gd name="connsiteY9" fmla="*/ 175385 h 212711"/>
                <a:gd name="connsiteX10" fmla="*/ 283817 w 324131"/>
                <a:gd name="connsiteY10" fmla="*/ 216813 h 212711"/>
                <a:gd name="connsiteX11" fmla="*/ 15194 w 324131"/>
                <a:gd name="connsiteY11" fmla="*/ 175639 h 212711"/>
                <a:gd name="connsiteX12" fmla="*/ 41428 w 324131"/>
                <a:gd name="connsiteY12" fmla="*/ 201620 h 212711"/>
                <a:gd name="connsiteX13" fmla="*/ 283817 w 324131"/>
                <a:gd name="connsiteY13" fmla="*/ 201620 h 212711"/>
                <a:gd name="connsiteX14" fmla="*/ 310052 w 324131"/>
                <a:gd name="connsiteY14" fmla="*/ 175639 h 212711"/>
                <a:gd name="connsiteX15" fmla="*/ 299619 w 324131"/>
                <a:gd name="connsiteY15" fmla="*/ 42036 h 212711"/>
                <a:gd name="connsiteX16" fmla="*/ 299619 w 324131"/>
                <a:gd name="connsiteY16" fmla="*/ 41428 h 212711"/>
                <a:gd name="connsiteX17" fmla="*/ 269890 w 324131"/>
                <a:gd name="connsiteY17" fmla="*/ 15194 h 212711"/>
                <a:gd name="connsiteX18" fmla="*/ 55406 w 324131"/>
                <a:gd name="connsiteY18" fmla="*/ 15194 h 212711"/>
                <a:gd name="connsiteX19" fmla="*/ 25677 w 324131"/>
                <a:gd name="connsiteY19" fmla="*/ 41428 h 212711"/>
                <a:gd name="connsiteX20" fmla="*/ 25677 w 324131"/>
                <a:gd name="connsiteY20" fmla="*/ 42036 h 212711"/>
                <a:gd name="connsiteX21" fmla="*/ 15194 w 324131"/>
                <a:gd name="connsiteY21" fmla="*/ 175639 h 21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131" h="212711">
                  <a:moveTo>
                    <a:pt x="283817" y="216813"/>
                  </a:moveTo>
                  <a:lnTo>
                    <a:pt x="41428" y="216813"/>
                  </a:lnTo>
                  <a:cubicBezTo>
                    <a:pt x="18587" y="216813"/>
                    <a:pt x="0" y="198226"/>
                    <a:pt x="0" y="175385"/>
                  </a:cubicBezTo>
                  <a:cubicBezTo>
                    <a:pt x="0" y="175183"/>
                    <a:pt x="0" y="174980"/>
                    <a:pt x="0" y="174778"/>
                  </a:cubicBezTo>
                  <a:lnTo>
                    <a:pt x="10433" y="41124"/>
                  </a:lnTo>
                  <a:cubicBezTo>
                    <a:pt x="10636" y="19195"/>
                    <a:pt x="31552" y="0"/>
                    <a:pt x="55356" y="0"/>
                  </a:cubicBezTo>
                  <a:lnTo>
                    <a:pt x="269839" y="0"/>
                  </a:lnTo>
                  <a:cubicBezTo>
                    <a:pt x="293643" y="0"/>
                    <a:pt x="314559" y="19195"/>
                    <a:pt x="314762" y="41124"/>
                  </a:cubicBezTo>
                  <a:lnTo>
                    <a:pt x="325195" y="174778"/>
                  </a:lnTo>
                  <a:cubicBezTo>
                    <a:pt x="325195" y="174980"/>
                    <a:pt x="325195" y="175183"/>
                    <a:pt x="325195" y="175385"/>
                  </a:cubicBezTo>
                  <a:cubicBezTo>
                    <a:pt x="325296" y="198226"/>
                    <a:pt x="306709" y="216813"/>
                    <a:pt x="283817" y="216813"/>
                  </a:cubicBezTo>
                  <a:close/>
                  <a:moveTo>
                    <a:pt x="15194" y="175639"/>
                  </a:moveTo>
                  <a:cubicBezTo>
                    <a:pt x="15346" y="189971"/>
                    <a:pt x="27045" y="201620"/>
                    <a:pt x="41428" y="201620"/>
                  </a:cubicBezTo>
                  <a:lnTo>
                    <a:pt x="283817" y="201620"/>
                  </a:lnTo>
                  <a:cubicBezTo>
                    <a:pt x="298201" y="201620"/>
                    <a:pt x="309900" y="190022"/>
                    <a:pt x="310052" y="175639"/>
                  </a:cubicBezTo>
                  <a:lnTo>
                    <a:pt x="299619" y="42036"/>
                  </a:lnTo>
                  <a:cubicBezTo>
                    <a:pt x="299619" y="41833"/>
                    <a:pt x="299619" y="41631"/>
                    <a:pt x="299619" y="41428"/>
                  </a:cubicBezTo>
                  <a:cubicBezTo>
                    <a:pt x="299619" y="26386"/>
                    <a:pt x="283919" y="15194"/>
                    <a:pt x="269890" y="15194"/>
                  </a:cubicBezTo>
                  <a:lnTo>
                    <a:pt x="55406" y="15194"/>
                  </a:lnTo>
                  <a:cubicBezTo>
                    <a:pt x="41377" y="15194"/>
                    <a:pt x="25677" y="26437"/>
                    <a:pt x="25677" y="41428"/>
                  </a:cubicBezTo>
                  <a:cubicBezTo>
                    <a:pt x="25677" y="41631"/>
                    <a:pt x="25677" y="41833"/>
                    <a:pt x="25677" y="42036"/>
                  </a:cubicBezTo>
                  <a:lnTo>
                    <a:pt x="15194" y="175639"/>
                  </a:ln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27" name="Freeform: Shape 26">
              <a:extLst>
                <a:ext uri="{FF2B5EF4-FFF2-40B4-BE49-F238E27FC236}">
                  <a16:creationId xmlns:a16="http://schemas.microsoft.com/office/drawing/2014/main" id="{6827564C-EC8F-4F5A-83A5-622A3F6DC914}"/>
                </a:ext>
              </a:extLst>
            </p:cNvPr>
            <p:cNvSpPr/>
            <p:nvPr/>
          </p:nvSpPr>
          <p:spPr>
            <a:xfrm>
              <a:off x="3097432" y="2319927"/>
              <a:ext cx="607746" cy="121549"/>
            </a:xfrm>
            <a:custGeom>
              <a:avLst/>
              <a:gdLst>
                <a:gd name="connsiteX0" fmla="*/ 540995 w 607746"/>
                <a:gd name="connsiteY0" fmla="*/ 122114 h 121549"/>
                <a:gd name="connsiteX1" fmla="*/ 70195 w 607746"/>
                <a:gd name="connsiteY1" fmla="*/ 122114 h 121549"/>
                <a:gd name="connsiteX2" fmla="*/ 0 w 607746"/>
                <a:gd name="connsiteY2" fmla="*/ 70405 h 121549"/>
                <a:gd name="connsiteX3" fmla="*/ 0 w 607746"/>
                <a:gd name="connsiteY3" fmla="*/ 64226 h 121549"/>
                <a:gd name="connsiteX4" fmla="*/ 8407 w 607746"/>
                <a:gd name="connsiteY4" fmla="*/ 50602 h 121549"/>
                <a:gd name="connsiteX5" fmla="*/ 84578 w 607746"/>
                <a:gd name="connsiteY5" fmla="*/ 10542 h 121549"/>
                <a:gd name="connsiteX6" fmla="*/ 118004 w 607746"/>
                <a:gd name="connsiteY6" fmla="*/ 58 h 121549"/>
                <a:gd name="connsiteX7" fmla="*/ 125550 w 607746"/>
                <a:gd name="connsiteY7" fmla="*/ 159 h 121549"/>
                <a:gd name="connsiteX8" fmla="*/ 479512 w 607746"/>
                <a:gd name="connsiteY8" fmla="*/ 159 h 121549"/>
                <a:gd name="connsiteX9" fmla="*/ 487007 w 607746"/>
                <a:gd name="connsiteY9" fmla="*/ 58 h 121549"/>
                <a:gd name="connsiteX10" fmla="*/ 522459 w 607746"/>
                <a:gd name="connsiteY10" fmla="*/ 10846 h 121549"/>
                <a:gd name="connsiteX11" fmla="*/ 602479 w 607746"/>
                <a:gd name="connsiteY11" fmla="*/ 50450 h 121549"/>
                <a:gd name="connsiteX12" fmla="*/ 611190 w 607746"/>
                <a:gd name="connsiteY12" fmla="*/ 64175 h 121549"/>
                <a:gd name="connsiteX13" fmla="*/ 611190 w 607746"/>
                <a:gd name="connsiteY13" fmla="*/ 70303 h 121549"/>
                <a:gd name="connsiteX14" fmla="*/ 540995 w 607746"/>
                <a:gd name="connsiteY14" fmla="*/ 122114 h 121549"/>
                <a:gd name="connsiteX15" fmla="*/ 30438 w 607746"/>
                <a:gd name="connsiteY15" fmla="*/ 73595 h 121549"/>
                <a:gd name="connsiteX16" fmla="*/ 70195 w 607746"/>
                <a:gd name="connsiteY16" fmla="*/ 91726 h 121549"/>
                <a:gd name="connsiteX17" fmla="*/ 540995 w 607746"/>
                <a:gd name="connsiteY17" fmla="*/ 91726 h 121549"/>
                <a:gd name="connsiteX18" fmla="*/ 580752 w 607746"/>
                <a:gd name="connsiteY18" fmla="*/ 73798 h 121549"/>
                <a:gd name="connsiteX19" fmla="*/ 508380 w 607746"/>
                <a:gd name="connsiteY19" fmla="*/ 37789 h 121549"/>
                <a:gd name="connsiteX20" fmla="*/ 487868 w 607746"/>
                <a:gd name="connsiteY20" fmla="*/ 30445 h 121549"/>
                <a:gd name="connsiteX21" fmla="*/ 479512 w 607746"/>
                <a:gd name="connsiteY21" fmla="*/ 30597 h 121549"/>
                <a:gd name="connsiteX22" fmla="*/ 125550 w 607746"/>
                <a:gd name="connsiteY22" fmla="*/ 30597 h 121549"/>
                <a:gd name="connsiteX23" fmla="*/ 117194 w 607746"/>
                <a:gd name="connsiteY23" fmla="*/ 30445 h 121549"/>
                <a:gd name="connsiteX24" fmla="*/ 99468 w 607746"/>
                <a:gd name="connsiteY24" fmla="*/ 37029 h 121549"/>
                <a:gd name="connsiteX25" fmla="*/ 30438 w 607746"/>
                <a:gd name="connsiteY25" fmla="*/ 73595 h 12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7746" h="121549">
                  <a:moveTo>
                    <a:pt x="540995" y="122114"/>
                  </a:moveTo>
                  <a:lnTo>
                    <a:pt x="70195" y="122114"/>
                  </a:lnTo>
                  <a:cubicBezTo>
                    <a:pt x="23601" y="122114"/>
                    <a:pt x="0" y="104692"/>
                    <a:pt x="0" y="70405"/>
                  </a:cubicBezTo>
                  <a:lnTo>
                    <a:pt x="0" y="64226"/>
                  </a:lnTo>
                  <a:cubicBezTo>
                    <a:pt x="0" y="58452"/>
                    <a:pt x="3241" y="53185"/>
                    <a:pt x="8407" y="50602"/>
                  </a:cubicBezTo>
                  <a:cubicBezTo>
                    <a:pt x="51101" y="29331"/>
                    <a:pt x="72879" y="17126"/>
                    <a:pt x="84578" y="10542"/>
                  </a:cubicBezTo>
                  <a:cubicBezTo>
                    <a:pt x="100987" y="1324"/>
                    <a:pt x="103975" y="-347"/>
                    <a:pt x="118004" y="58"/>
                  </a:cubicBezTo>
                  <a:cubicBezTo>
                    <a:pt x="120030" y="109"/>
                    <a:pt x="122461" y="159"/>
                    <a:pt x="125550" y="159"/>
                  </a:cubicBezTo>
                  <a:lnTo>
                    <a:pt x="479512" y="159"/>
                  </a:lnTo>
                  <a:cubicBezTo>
                    <a:pt x="482601" y="159"/>
                    <a:pt x="485032" y="109"/>
                    <a:pt x="487007" y="58"/>
                  </a:cubicBezTo>
                  <a:cubicBezTo>
                    <a:pt x="501087" y="-347"/>
                    <a:pt x="503923" y="1172"/>
                    <a:pt x="522459" y="10846"/>
                  </a:cubicBezTo>
                  <a:cubicBezTo>
                    <a:pt x="535931" y="17885"/>
                    <a:pt x="558519" y="29686"/>
                    <a:pt x="602479" y="50450"/>
                  </a:cubicBezTo>
                  <a:cubicBezTo>
                    <a:pt x="607797" y="52983"/>
                    <a:pt x="611190" y="58300"/>
                    <a:pt x="611190" y="64175"/>
                  </a:cubicBezTo>
                  <a:lnTo>
                    <a:pt x="611190" y="70303"/>
                  </a:lnTo>
                  <a:cubicBezTo>
                    <a:pt x="611190" y="104692"/>
                    <a:pt x="587589" y="122114"/>
                    <a:pt x="540995" y="122114"/>
                  </a:cubicBezTo>
                  <a:close/>
                  <a:moveTo>
                    <a:pt x="30438" y="73595"/>
                  </a:moveTo>
                  <a:cubicBezTo>
                    <a:pt x="30843" y="82357"/>
                    <a:pt x="34793" y="91726"/>
                    <a:pt x="70195" y="91726"/>
                  </a:cubicBezTo>
                  <a:lnTo>
                    <a:pt x="540995" y="91726"/>
                  </a:lnTo>
                  <a:cubicBezTo>
                    <a:pt x="576093" y="91726"/>
                    <a:pt x="580246" y="82509"/>
                    <a:pt x="580752" y="73798"/>
                  </a:cubicBezTo>
                  <a:cubicBezTo>
                    <a:pt x="541907" y="55312"/>
                    <a:pt x="521142" y="44474"/>
                    <a:pt x="508380" y="37789"/>
                  </a:cubicBezTo>
                  <a:cubicBezTo>
                    <a:pt x="493996" y="30293"/>
                    <a:pt x="493996" y="30243"/>
                    <a:pt x="487868" y="30445"/>
                  </a:cubicBezTo>
                  <a:cubicBezTo>
                    <a:pt x="485640" y="30496"/>
                    <a:pt x="482955" y="30597"/>
                    <a:pt x="479512" y="30597"/>
                  </a:cubicBezTo>
                  <a:lnTo>
                    <a:pt x="125550" y="30597"/>
                  </a:lnTo>
                  <a:cubicBezTo>
                    <a:pt x="122106" y="30597"/>
                    <a:pt x="119422" y="30547"/>
                    <a:pt x="117194" y="30445"/>
                  </a:cubicBezTo>
                  <a:cubicBezTo>
                    <a:pt x="111521" y="30243"/>
                    <a:pt x="111521" y="30293"/>
                    <a:pt x="99468" y="37029"/>
                  </a:cubicBezTo>
                  <a:cubicBezTo>
                    <a:pt x="88326" y="43309"/>
                    <a:pt x="68270" y="54603"/>
                    <a:pt x="30438" y="73595"/>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28" name="Freeform: Shape 27">
              <a:extLst>
                <a:ext uri="{FF2B5EF4-FFF2-40B4-BE49-F238E27FC236}">
                  <a16:creationId xmlns:a16="http://schemas.microsoft.com/office/drawing/2014/main" id="{ECB3E59C-BAD5-4105-98AD-6832E93AAA1A}"/>
                </a:ext>
              </a:extLst>
            </p:cNvPr>
            <p:cNvSpPr/>
            <p:nvPr/>
          </p:nvSpPr>
          <p:spPr>
            <a:xfrm>
              <a:off x="3318135" y="2359184"/>
              <a:ext cx="151937" cy="25323"/>
            </a:xfrm>
            <a:custGeom>
              <a:avLst/>
              <a:gdLst>
                <a:gd name="connsiteX0" fmla="*/ 151187 w 151936"/>
                <a:gd name="connsiteY0" fmla="*/ 27652 h 25322"/>
                <a:gd name="connsiteX1" fmla="*/ 5075 w 151936"/>
                <a:gd name="connsiteY1" fmla="*/ 27652 h 25322"/>
                <a:gd name="connsiteX2" fmla="*/ 213 w 151936"/>
                <a:gd name="connsiteY2" fmla="*/ 24006 h 25322"/>
                <a:gd name="connsiteX3" fmla="*/ 2340 w 151936"/>
                <a:gd name="connsiteY3" fmla="*/ 18334 h 25322"/>
                <a:gd name="connsiteX4" fmla="*/ 29739 w 151936"/>
                <a:gd name="connsiteY4" fmla="*/ 810 h 25322"/>
                <a:gd name="connsiteX5" fmla="*/ 32474 w 151936"/>
                <a:gd name="connsiteY5" fmla="*/ 0 h 25322"/>
                <a:gd name="connsiteX6" fmla="*/ 123788 w 151936"/>
                <a:gd name="connsiteY6" fmla="*/ 0 h 25322"/>
                <a:gd name="connsiteX7" fmla="*/ 126523 w 151936"/>
                <a:gd name="connsiteY7" fmla="*/ 810 h 25322"/>
                <a:gd name="connsiteX8" fmla="*/ 153922 w 151936"/>
                <a:gd name="connsiteY8" fmla="*/ 18334 h 25322"/>
                <a:gd name="connsiteX9" fmla="*/ 156049 w 151936"/>
                <a:gd name="connsiteY9" fmla="*/ 24006 h 25322"/>
                <a:gd name="connsiteX10" fmla="*/ 151187 w 151936"/>
                <a:gd name="connsiteY10" fmla="*/ 27652 h 25322"/>
                <a:gd name="connsiteX11" fmla="*/ 22396 w 151936"/>
                <a:gd name="connsiteY11" fmla="*/ 17523 h 25322"/>
                <a:gd name="connsiteX12" fmla="*/ 133867 w 151936"/>
                <a:gd name="connsiteY12" fmla="*/ 17523 h 25322"/>
                <a:gd name="connsiteX13" fmla="*/ 122319 w 151936"/>
                <a:gd name="connsiteY13" fmla="*/ 10129 h 25322"/>
                <a:gd name="connsiteX14" fmla="*/ 33994 w 151936"/>
                <a:gd name="connsiteY14" fmla="*/ 10129 h 25322"/>
                <a:gd name="connsiteX15" fmla="*/ 22396 w 151936"/>
                <a:gd name="connsiteY15" fmla="*/ 17523 h 2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936" h="25322">
                  <a:moveTo>
                    <a:pt x="151187" y="27652"/>
                  </a:moveTo>
                  <a:lnTo>
                    <a:pt x="5075" y="27652"/>
                  </a:lnTo>
                  <a:cubicBezTo>
                    <a:pt x="2847" y="27652"/>
                    <a:pt x="871" y="26184"/>
                    <a:pt x="213" y="24006"/>
                  </a:cubicBezTo>
                  <a:cubicBezTo>
                    <a:pt x="-445" y="21828"/>
                    <a:pt x="466" y="19549"/>
                    <a:pt x="2340" y="18334"/>
                  </a:cubicBezTo>
                  <a:lnTo>
                    <a:pt x="29739" y="810"/>
                  </a:lnTo>
                  <a:cubicBezTo>
                    <a:pt x="30550" y="304"/>
                    <a:pt x="31512" y="0"/>
                    <a:pt x="32474" y="0"/>
                  </a:cubicBezTo>
                  <a:lnTo>
                    <a:pt x="123788" y="0"/>
                  </a:lnTo>
                  <a:cubicBezTo>
                    <a:pt x="124750" y="0"/>
                    <a:pt x="125713" y="253"/>
                    <a:pt x="126523" y="810"/>
                  </a:cubicBezTo>
                  <a:lnTo>
                    <a:pt x="153922" y="18334"/>
                  </a:lnTo>
                  <a:cubicBezTo>
                    <a:pt x="155796" y="19549"/>
                    <a:pt x="156708" y="21879"/>
                    <a:pt x="156049" y="24006"/>
                  </a:cubicBezTo>
                  <a:cubicBezTo>
                    <a:pt x="155391" y="26184"/>
                    <a:pt x="153416" y="27652"/>
                    <a:pt x="151187" y="27652"/>
                  </a:cubicBezTo>
                  <a:close/>
                  <a:moveTo>
                    <a:pt x="22396" y="17523"/>
                  </a:moveTo>
                  <a:lnTo>
                    <a:pt x="133867" y="17523"/>
                  </a:lnTo>
                  <a:lnTo>
                    <a:pt x="122319" y="10129"/>
                  </a:lnTo>
                  <a:lnTo>
                    <a:pt x="33994" y="10129"/>
                  </a:lnTo>
                  <a:lnTo>
                    <a:pt x="22396" y="17523"/>
                  </a:ln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8D3B21FE-1848-497C-BCB3-0EA9AD8027A3}"/>
              </a:ext>
            </a:extLst>
          </p:cNvPr>
          <p:cNvGrpSpPr/>
          <p:nvPr/>
        </p:nvGrpSpPr>
        <p:grpSpPr>
          <a:xfrm>
            <a:off x="6078448" y="1889185"/>
            <a:ext cx="330739" cy="498912"/>
            <a:chOff x="4372028" y="2024063"/>
            <a:chExt cx="298808" cy="450745"/>
          </a:xfrm>
          <a:solidFill>
            <a:schemeClr val="accent1"/>
          </a:solidFill>
        </p:grpSpPr>
        <p:sp>
          <p:nvSpPr>
            <p:cNvPr id="30" name="Freeform: Shape 29">
              <a:extLst>
                <a:ext uri="{FF2B5EF4-FFF2-40B4-BE49-F238E27FC236}">
                  <a16:creationId xmlns:a16="http://schemas.microsoft.com/office/drawing/2014/main" id="{AA1A69B3-71C2-4E64-BE87-529915EBFD8E}"/>
                </a:ext>
              </a:extLst>
            </p:cNvPr>
            <p:cNvSpPr/>
            <p:nvPr/>
          </p:nvSpPr>
          <p:spPr>
            <a:xfrm>
              <a:off x="4464506" y="2069289"/>
              <a:ext cx="111420" cy="10129"/>
            </a:xfrm>
            <a:custGeom>
              <a:avLst/>
              <a:gdLst>
                <a:gd name="connsiteX0" fmla="*/ 109091 w 111420"/>
                <a:gd name="connsiteY0" fmla="*/ 10129 h 10129"/>
                <a:gd name="connsiteX1" fmla="*/ 5065 w 111420"/>
                <a:gd name="connsiteY1" fmla="*/ 10129 h 10129"/>
                <a:gd name="connsiteX2" fmla="*/ 0 w 111420"/>
                <a:gd name="connsiteY2" fmla="*/ 5065 h 10129"/>
                <a:gd name="connsiteX3" fmla="*/ 5065 w 111420"/>
                <a:gd name="connsiteY3" fmla="*/ 0 h 10129"/>
                <a:gd name="connsiteX4" fmla="*/ 109091 w 111420"/>
                <a:gd name="connsiteY4" fmla="*/ 0 h 10129"/>
                <a:gd name="connsiteX5" fmla="*/ 114155 w 111420"/>
                <a:gd name="connsiteY5" fmla="*/ 5065 h 10129"/>
                <a:gd name="connsiteX6" fmla="*/ 109091 w 111420"/>
                <a:gd name="connsiteY6" fmla="*/ 10129 h 1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20" h="10129">
                  <a:moveTo>
                    <a:pt x="109091" y="10129"/>
                  </a:moveTo>
                  <a:lnTo>
                    <a:pt x="5065" y="10129"/>
                  </a:lnTo>
                  <a:cubicBezTo>
                    <a:pt x="2279" y="10129"/>
                    <a:pt x="0" y="7850"/>
                    <a:pt x="0" y="5065"/>
                  </a:cubicBezTo>
                  <a:cubicBezTo>
                    <a:pt x="0" y="2279"/>
                    <a:pt x="2279" y="0"/>
                    <a:pt x="5065" y="0"/>
                  </a:cubicBezTo>
                  <a:lnTo>
                    <a:pt x="109091" y="0"/>
                  </a:lnTo>
                  <a:cubicBezTo>
                    <a:pt x="111876" y="0"/>
                    <a:pt x="114155" y="2279"/>
                    <a:pt x="114155" y="5065"/>
                  </a:cubicBezTo>
                  <a:cubicBezTo>
                    <a:pt x="114155" y="7850"/>
                    <a:pt x="111927" y="10129"/>
                    <a:pt x="109091" y="10129"/>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E0D1CFF2-62EE-4847-BFCE-1E8412BFE9F5}"/>
                </a:ext>
              </a:extLst>
            </p:cNvPr>
            <p:cNvSpPr/>
            <p:nvPr/>
          </p:nvSpPr>
          <p:spPr>
            <a:xfrm>
              <a:off x="4424193" y="2097702"/>
              <a:ext cx="192453" cy="217776"/>
            </a:xfrm>
            <a:custGeom>
              <a:avLst/>
              <a:gdLst>
                <a:gd name="connsiteX0" fmla="*/ 138617 w 192452"/>
                <a:gd name="connsiteY0" fmla="*/ 221220 h 217775"/>
                <a:gd name="connsiteX1" fmla="*/ 56115 w 192452"/>
                <a:gd name="connsiteY1" fmla="*/ 221220 h 217775"/>
                <a:gd name="connsiteX2" fmla="*/ 0 w 192452"/>
                <a:gd name="connsiteY2" fmla="*/ 168751 h 217775"/>
                <a:gd name="connsiteX3" fmla="*/ 0 w 192452"/>
                <a:gd name="connsiteY3" fmla="*/ 52469 h 217775"/>
                <a:gd name="connsiteX4" fmla="*/ 56115 w 192452"/>
                <a:gd name="connsiteY4" fmla="*/ 0 h 217775"/>
                <a:gd name="connsiteX5" fmla="*/ 138617 w 192452"/>
                <a:gd name="connsiteY5" fmla="*/ 0 h 217775"/>
                <a:gd name="connsiteX6" fmla="*/ 194732 w 192452"/>
                <a:gd name="connsiteY6" fmla="*/ 52469 h 217775"/>
                <a:gd name="connsiteX7" fmla="*/ 194732 w 192452"/>
                <a:gd name="connsiteY7" fmla="*/ 168751 h 217775"/>
                <a:gd name="connsiteX8" fmla="*/ 138617 w 192452"/>
                <a:gd name="connsiteY8" fmla="*/ 221220 h 217775"/>
                <a:gd name="connsiteX9" fmla="*/ 56166 w 192452"/>
                <a:gd name="connsiteY9" fmla="*/ 15194 h 217775"/>
                <a:gd name="connsiteX10" fmla="*/ 15244 w 192452"/>
                <a:gd name="connsiteY10" fmla="*/ 52469 h 217775"/>
                <a:gd name="connsiteX11" fmla="*/ 15244 w 192452"/>
                <a:gd name="connsiteY11" fmla="*/ 168751 h 217775"/>
                <a:gd name="connsiteX12" fmla="*/ 56166 w 192452"/>
                <a:gd name="connsiteY12" fmla="*/ 206026 h 217775"/>
                <a:gd name="connsiteX13" fmla="*/ 138667 w 192452"/>
                <a:gd name="connsiteY13" fmla="*/ 206026 h 217775"/>
                <a:gd name="connsiteX14" fmla="*/ 179589 w 192452"/>
                <a:gd name="connsiteY14" fmla="*/ 168751 h 217775"/>
                <a:gd name="connsiteX15" fmla="*/ 179589 w 192452"/>
                <a:gd name="connsiteY15" fmla="*/ 52469 h 217775"/>
                <a:gd name="connsiteX16" fmla="*/ 138667 w 192452"/>
                <a:gd name="connsiteY16" fmla="*/ 15194 h 217775"/>
                <a:gd name="connsiteX17" fmla="*/ 56166 w 192452"/>
                <a:gd name="connsiteY17" fmla="*/ 15194 h 21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2452" h="217775">
                  <a:moveTo>
                    <a:pt x="138617" y="221220"/>
                  </a:moveTo>
                  <a:lnTo>
                    <a:pt x="56115" y="221220"/>
                  </a:lnTo>
                  <a:cubicBezTo>
                    <a:pt x="25171" y="221220"/>
                    <a:pt x="0" y="197669"/>
                    <a:pt x="0" y="168751"/>
                  </a:cubicBezTo>
                  <a:lnTo>
                    <a:pt x="0" y="52469"/>
                  </a:lnTo>
                  <a:cubicBezTo>
                    <a:pt x="0" y="23550"/>
                    <a:pt x="25171" y="0"/>
                    <a:pt x="56115" y="0"/>
                  </a:cubicBezTo>
                  <a:lnTo>
                    <a:pt x="138617" y="0"/>
                  </a:lnTo>
                  <a:cubicBezTo>
                    <a:pt x="169561" y="0"/>
                    <a:pt x="194732" y="23550"/>
                    <a:pt x="194732" y="52469"/>
                  </a:cubicBezTo>
                  <a:lnTo>
                    <a:pt x="194732" y="168751"/>
                  </a:lnTo>
                  <a:cubicBezTo>
                    <a:pt x="194732" y="197720"/>
                    <a:pt x="169561" y="221220"/>
                    <a:pt x="138617" y="221220"/>
                  </a:cubicBezTo>
                  <a:close/>
                  <a:moveTo>
                    <a:pt x="56166" y="15194"/>
                  </a:moveTo>
                  <a:cubicBezTo>
                    <a:pt x="33628" y="15194"/>
                    <a:pt x="15244" y="31907"/>
                    <a:pt x="15244" y="52469"/>
                  </a:cubicBezTo>
                  <a:lnTo>
                    <a:pt x="15244" y="168751"/>
                  </a:lnTo>
                  <a:cubicBezTo>
                    <a:pt x="15244" y="189313"/>
                    <a:pt x="33578" y="206026"/>
                    <a:pt x="56166" y="206026"/>
                  </a:cubicBezTo>
                  <a:lnTo>
                    <a:pt x="138667" y="206026"/>
                  </a:lnTo>
                  <a:cubicBezTo>
                    <a:pt x="161204" y="206026"/>
                    <a:pt x="179589" y="189313"/>
                    <a:pt x="179589" y="168751"/>
                  </a:cubicBezTo>
                  <a:lnTo>
                    <a:pt x="179589" y="52469"/>
                  </a:lnTo>
                  <a:cubicBezTo>
                    <a:pt x="179589" y="31907"/>
                    <a:pt x="161255" y="15194"/>
                    <a:pt x="138667" y="15194"/>
                  </a:cubicBezTo>
                  <a:lnTo>
                    <a:pt x="56166" y="15194"/>
                  </a:ln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E9125287-EAA3-425D-8475-89940044C490}"/>
                </a:ext>
              </a:extLst>
            </p:cNvPr>
            <p:cNvSpPr/>
            <p:nvPr/>
          </p:nvSpPr>
          <p:spPr>
            <a:xfrm>
              <a:off x="4372028" y="2024063"/>
              <a:ext cx="298808" cy="450745"/>
            </a:xfrm>
            <a:custGeom>
              <a:avLst/>
              <a:gdLst>
                <a:gd name="connsiteX0" fmla="*/ 211293 w 298808"/>
                <a:gd name="connsiteY0" fmla="*/ 452771 h 450744"/>
                <a:gd name="connsiteX1" fmla="*/ 87819 w 298808"/>
                <a:gd name="connsiteY1" fmla="*/ 452771 h 450744"/>
                <a:gd name="connsiteX2" fmla="*/ 0 w 298808"/>
                <a:gd name="connsiteY2" fmla="*/ 370421 h 450744"/>
                <a:gd name="connsiteX3" fmla="*/ 0 w 298808"/>
                <a:gd name="connsiteY3" fmla="*/ 82350 h 450744"/>
                <a:gd name="connsiteX4" fmla="*/ 87819 w 298808"/>
                <a:gd name="connsiteY4" fmla="*/ 0 h 450744"/>
                <a:gd name="connsiteX5" fmla="*/ 211293 w 298808"/>
                <a:gd name="connsiteY5" fmla="*/ 0 h 450744"/>
                <a:gd name="connsiteX6" fmla="*/ 299112 w 298808"/>
                <a:gd name="connsiteY6" fmla="*/ 82350 h 450744"/>
                <a:gd name="connsiteX7" fmla="*/ 299112 w 298808"/>
                <a:gd name="connsiteY7" fmla="*/ 370371 h 450744"/>
                <a:gd name="connsiteX8" fmla="*/ 211293 w 298808"/>
                <a:gd name="connsiteY8" fmla="*/ 452771 h 450744"/>
                <a:gd name="connsiteX9" fmla="*/ 87819 w 298808"/>
                <a:gd name="connsiteY9" fmla="*/ 30387 h 450744"/>
                <a:gd name="connsiteX10" fmla="*/ 30387 w 298808"/>
                <a:gd name="connsiteY10" fmla="*/ 82350 h 450744"/>
                <a:gd name="connsiteX11" fmla="*/ 30387 w 298808"/>
                <a:gd name="connsiteY11" fmla="*/ 370371 h 450744"/>
                <a:gd name="connsiteX12" fmla="*/ 87819 w 298808"/>
                <a:gd name="connsiteY12" fmla="*/ 422333 h 450744"/>
                <a:gd name="connsiteX13" fmla="*/ 211293 w 298808"/>
                <a:gd name="connsiteY13" fmla="*/ 422333 h 450744"/>
                <a:gd name="connsiteX14" fmla="*/ 268725 w 298808"/>
                <a:gd name="connsiteY14" fmla="*/ 370371 h 450744"/>
                <a:gd name="connsiteX15" fmla="*/ 268725 w 298808"/>
                <a:gd name="connsiteY15" fmla="*/ 82350 h 450744"/>
                <a:gd name="connsiteX16" fmla="*/ 211293 w 298808"/>
                <a:gd name="connsiteY16" fmla="*/ 30387 h 450744"/>
                <a:gd name="connsiteX17" fmla="*/ 87819 w 298808"/>
                <a:gd name="connsiteY17" fmla="*/ 30387 h 4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808" h="450744">
                  <a:moveTo>
                    <a:pt x="211293" y="452771"/>
                  </a:moveTo>
                  <a:lnTo>
                    <a:pt x="87819" y="452771"/>
                  </a:lnTo>
                  <a:cubicBezTo>
                    <a:pt x="39402" y="452771"/>
                    <a:pt x="0" y="415800"/>
                    <a:pt x="0" y="370421"/>
                  </a:cubicBezTo>
                  <a:lnTo>
                    <a:pt x="0" y="82350"/>
                  </a:lnTo>
                  <a:cubicBezTo>
                    <a:pt x="0" y="36971"/>
                    <a:pt x="39402" y="0"/>
                    <a:pt x="87819" y="0"/>
                  </a:cubicBezTo>
                  <a:lnTo>
                    <a:pt x="211293" y="0"/>
                  </a:lnTo>
                  <a:cubicBezTo>
                    <a:pt x="259710" y="0"/>
                    <a:pt x="299112" y="36971"/>
                    <a:pt x="299112" y="82350"/>
                  </a:cubicBezTo>
                  <a:lnTo>
                    <a:pt x="299112" y="370371"/>
                  </a:lnTo>
                  <a:cubicBezTo>
                    <a:pt x="299112" y="415800"/>
                    <a:pt x="259710" y="452771"/>
                    <a:pt x="211293" y="452771"/>
                  </a:cubicBezTo>
                  <a:close/>
                  <a:moveTo>
                    <a:pt x="87819" y="30387"/>
                  </a:moveTo>
                  <a:cubicBezTo>
                    <a:pt x="56166" y="30387"/>
                    <a:pt x="30387" y="53684"/>
                    <a:pt x="30387" y="82350"/>
                  </a:cubicBezTo>
                  <a:lnTo>
                    <a:pt x="30387" y="370371"/>
                  </a:lnTo>
                  <a:cubicBezTo>
                    <a:pt x="30387" y="399036"/>
                    <a:pt x="56166" y="422333"/>
                    <a:pt x="87819" y="422333"/>
                  </a:cubicBezTo>
                  <a:lnTo>
                    <a:pt x="211293" y="422333"/>
                  </a:lnTo>
                  <a:cubicBezTo>
                    <a:pt x="242947" y="422333"/>
                    <a:pt x="268725" y="399036"/>
                    <a:pt x="268725" y="370371"/>
                  </a:cubicBezTo>
                  <a:lnTo>
                    <a:pt x="268725" y="82350"/>
                  </a:lnTo>
                  <a:cubicBezTo>
                    <a:pt x="268725" y="53684"/>
                    <a:pt x="242947" y="30387"/>
                    <a:pt x="211293" y="30387"/>
                  </a:cubicBezTo>
                  <a:lnTo>
                    <a:pt x="87819" y="30387"/>
                  </a:ln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2EBC504B-2D36-445C-9302-6FB5FB26DBCD}"/>
                </a:ext>
              </a:extLst>
            </p:cNvPr>
            <p:cNvSpPr/>
            <p:nvPr/>
          </p:nvSpPr>
          <p:spPr>
            <a:xfrm>
              <a:off x="4477168" y="2337711"/>
              <a:ext cx="86097" cy="86097"/>
            </a:xfrm>
            <a:custGeom>
              <a:avLst/>
              <a:gdLst>
                <a:gd name="connsiteX0" fmla="*/ 44416 w 86097"/>
                <a:gd name="connsiteY0" fmla="*/ 88832 h 86097"/>
                <a:gd name="connsiteX1" fmla="*/ 0 w 86097"/>
                <a:gd name="connsiteY1" fmla="*/ 44416 h 86097"/>
                <a:gd name="connsiteX2" fmla="*/ 44416 w 86097"/>
                <a:gd name="connsiteY2" fmla="*/ 0 h 86097"/>
                <a:gd name="connsiteX3" fmla="*/ 88832 w 86097"/>
                <a:gd name="connsiteY3" fmla="*/ 44416 h 86097"/>
                <a:gd name="connsiteX4" fmla="*/ 44416 w 86097"/>
                <a:gd name="connsiteY4" fmla="*/ 88832 h 86097"/>
                <a:gd name="connsiteX5" fmla="*/ 44416 w 86097"/>
                <a:gd name="connsiteY5" fmla="*/ 10129 h 86097"/>
                <a:gd name="connsiteX6" fmla="*/ 10129 w 86097"/>
                <a:gd name="connsiteY6" fmla="*/ 44416 h 86097"/>
                <a:gd name="connsiteX7" fmla="*/ 44416 w 86097"/>
                <a:gd name="connsiteY7" fmla="*/ 78703 h 86097"/>
                <a:gd name="connsiteX8" fmla="*/ 78703 w 86097"/>
                <a:gd name="connsiteY8" fmla="*/ 44416 h 86097"/>
                <a:gd name="connsiteX9" fmla="*/ 44416 w 86097"/>
                <a:gd name="connsiteY9" fmla="*/ 10129 h 8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97" h="86097">
                  <a:moveTo>
                    <a:pt x="44416" y="88832"/>
                  </a:moveTo>
                  <a:cubicBezTo>
                    <a:pt x="19904" y="88832"/>
                    <a:pt x="0" y="68929"/>
                    <a:pt x="0" y="44416"/>
                  </a:cubicBezTo>
                  <a:cubicBezTo>
                    <a:pt x="0" y="19904"/>
                    <a:pt x="19904" y="0"/>
                    <a:pt x="44416" y="0"/>
                  </a:cubicBezTo>
                  <a:cubicBezTo>
                    <a:pt x="68928" y="0"/>
                    <a:pt x="88832" y="19904"/>
                    <a:pt x="88832" y="44416"/>
                  </a:cubicBezTo>
                  <a:cubicBezTo>
                    <a:pt x="88832" y="68929"/>
                    <a:pt x="68928" y="88832"/>
                    <a:pt x="44416" y="88832"/>
                  </a:cubicBezTo>
                  <a:close/>
                  <a:moveTo>
                    <a:pt x="44416" y="10129"/>
                  </a:moveTo>
                  <a:cubicBezTo>
                    <a:pt x="25526" y="10129"/>
                    <a:pt x="10129" y="25525"/>
                    <a:pt x="10129" y="44416"/>
                  </a:cubicBezTo>
                  <a:cubicBezTo>
                    <a:pt x="10129" y="63307"/>
                    <a:pt x="25526" y="78703"/>
                    <a:pt x="44416" y="78703"/>
                  </a:cubicBezTo>
                  <a:cubicBezTo>
                    <a:pt x="63307" y="78703"/>
                    <a:pt x="78703" y="63307"/>
                    <a:pt x="78703" y="44416"/>
                  </a:cubicBezTo>
                  <a:cubicBezTo>
                    <a:pt x="78703" y="25525"/>
                    <a:pt x="63307" y="10129"/>
                    <a:pt x="44416" y="10129"/>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Shape 33">
              <a:extLst>
                <a:ext uri="{FF2B5EF4-FFF2-40B4-BE49-F238E27FC236}">
                  <a16:creationId xmlns:a16="http://schemas.microsoft.com/office/drawing/2014/main" id="{8266F525-D31D-418F-987F-9AD3D2EED3EF}"/>
                </a:ext>
              </a:extLst>
            </p:cNvPr>
            <p:cNvSpPr/>
            <p:nvPr/>
          </p:nvSpPr>
          <p:spPr>
            <a:xfrm>
              <a:off x="4580940" y="2354829"/>
              <a:ext cx="40516" cy="40516"/>
            </a:xfrm>
            <a:custGeom>
              <a:avLst/>
              <a:gdLst>
                <a:gd name="connsiteX0" fmla="*/ 22386 w 40516"/>
                <a:gd name="connsiteY0" fmla="*/ 44771 h 40516"/>
                <a:gd name="connsiteX1" fmla="*/ 0 w 40516"/>
                <a:gd name="connsiteY1" fmla="*/ 22385 h 40516"/>
                <a:gd name="connsiteX2" fmla="*/ 22386 w 40516"/>
                <a:gd name="connsiteY2" fmla="*/ 0 h 40516"/>
                <a:gd name="connsiteX3" fmla="*/ 44771 w 40516"/>
                <a:gd name="connsiteY3" fmla="*/ 22385 h 40516"/>
                <a:gd name="connsiteX4" fmla="*/ 22386 w 40516"/>
                <a:gd name="connsiteY4" fmla="*/ 44771 h 40516"/>
                <a:gd name="connsiteX5" fmla="*/ 22386 w 40516"/>
                <a:gd name="connsiteY5" fmla="*/ 10078 h 40516"/>
                <a:gd name="connsiteX6" fmla="*/ 10129 w 40516"/>
                <a:gd name="connsiteY6" fmla="*/ 22335 h 40516"/>
                <a:gd name="connsiteX7" fmla="*/ 22386 w 40516"/>
                <a:gd name="connsiteY7" fmla="*/ 34591 h 40516"/>
                <a:gd name="connsiteX8" fmla="*/ 34642 w 40516"/>
                <a:gd name="connsiteY8" fmla="*/ 22335 h 40516"/>
                <a:gd name="connsiteX9" fmla="*/ 22386 w 40516"/>
                <a:gd name="connsiteY9" fmla="*/ 10078 h 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16" h="40516">
                  <a:moveTo>
                    <a:pt x="22386" y="44771"/>
                  </a:moveTo>
                  <a:cubicBezTo>
                    <a:pt x="10028" y="44771"/>
                    <a:pt x="0" y="34743"/>
                    <a:pt x="0" y="22385"/>
                  </a:cubicBezTo>
                  <a:cubicBezTo>
                    <a:pt x="0" y="10028"/>
                    <a:pt x="10028" y="0"/>
                    <a:pt x="22386" y="0"/>
                  </a:cubicBezTo>
                  <a:cubicBezTo>
                    <a:pt x="34743" y="0"/>
                    <a:pt x="44771" y="10028"/>
                    <a:pt x="44771" y="22385"/>
                  </a:cubicBezTo>
                  <a:cubicBezTo>
                    <a:pt x="44771" y="34743"/>
                    <a:pt x="34743" y="44771"/>
                    <a:pt x="22386" y="44771"/>
                  </a:cubicBezTo>
                  <a:close/>
                  <a:moveTo>
                    <a:pt x="22386" y="10078"/>
                  </a:moveTo>
                  <a:cubicBezTo>
                    <a:pt x="15599" y="10078"/>
                    <a:pt x="10129" y="15599"/>
                    <a:pt x="10129" y="22335"/>
                  </a:cubicBezTo>
                  <a:cubicBezTo>
                    <a:pt x="10129" y="29071"/>
                    <a:pt x="15650" y="34591"/>
                    <a:pt x="22386" y="34591"/>
                  </a:cubicBezTo>
                  <a:cubicBezTo>
                    <a:pt x="29121" y="34591"/>
                    <a:pt x="34642" y="29071"/>
                    <a:pt x="34642" y="22335"/>
                  </a:cubicBezTo>
                  <a:cubicBezTo>
                    <a:pt x="34642" y="15599"/>
                    <a:pt x="29172" y="10078"/>
                    <a:pt x="22386" y="10078"/>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Shape 34">
              <a:extLst>
                <a:ext uri="{FF2B5EF4-FFF2-40B4-BE49-F238E27FC236}">
                  <a16:creationId xmlns:a16="http://schemas.microsoft.com/office/drawing/2014/main" id="{C3A9A35A-9F06-4346-8972-CC11395636F2}"/>
                </a:ext>
              </a:extLst>
            </p:cNvPr>
            <p:cNvSpPr/>
            <p:nvPr/>
          </p:nvSpPr>
          <p:spPr>
            <a:xfrm>
              <a:off x="4419938" y="2354829"/>
              <a:ext cx="40516" cy="40516"/>
            </a:xfrm>
            <a:custGeom>
              <a:avLst/>
              <a:gdLst>
                <a:gd name="connsiteX0" fmla="*/ 22385 w 40516"/>
                <a:gd name="connsiteY0" fmla="*/ 44771 h 40516"/>
                <a:gd name="connsiteX1" fmla="*/ 0 w 40516"/>
                <a:gd name="connsiteY1" fmla="*/ 22385 h 40516"/>
                <a:gd name="connsiteX2" fmla="*/ 22385 w 40516"/>
                <a:gd name="connsiteY2" fmla="*/ 0 h 40516"/>
                <a:gd name="connsiteX3" fmla="*/ 44771 w 40516"/>
                <a:gd name="connsiteY3" fmla="*/ 22385 h 40516"/>
                <a:gd name="connsiteX4" fmla="*/ 22385 w 40516"/>
                <a:gd name="connsiteY4" fmla="*/ 44771 h 40516"/>
                <a:gd name="connsiteX5" fmla="*/ 22385 w 40516"/>
                <a:gd name="connsiteY5" fmla="*/ 10078 h 40516"/>
                <a:gd name="connsiteX6" fmla="*/ 10129 w 40516"/>
                <a:gd name="connsiteY6" fmla="*/ 22335 h 40516"/>
                <a:gd name="connsiteX7" fmla="*/ 22385 w 40516"/>
                <a:gd name="connsiteY7" fmla="*/ 34591 h 40516"/>
                <a:gd name="connsiteX8" fmla="*/ 34642 w 40516"/>
                <a:gd name="connsiteY8" fmla="*/ 22335 h 40516"/>
                <a:gd name="connsiteX9" fmla="*/ 22385 w 40516"/>
                <a:gd name="connsiteY9" fmla="*/ 10078 h 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16" h="40516">
                  <a:moveTo>
                    <a:pt x="22385" y="44771"/>
                  </a:moveTo>
                  <a:cubicBezTo>
                    <a:pt x="10028" y="44771"/>
                    <a:pt x="0" y="34743"/>
                    <a:pt x="0" y="22385"/>
                  </a:cubicBezTo>
                  <a:cubicBezTo>
                    <a:pt x="0" y="10028"/>
                    <a:pt x="10028" y="0"/>
                    <a:pt x="22385" y="0"/>
                  </a:cubicBezTo>
                  <a:cubicBezTo>
                    <a:pt x="34743" y="0"/>
                    <a:pt x="44771" y="10028"/>
                    <a:pt x="44771" y="22385"/>
                  </a:cubicBezTo>
                  <a:cubicBezTo>
                    <a:pt x="44771" y="34743"/>
                    <a:pt x="34743" y="44771"/>
                    <a:pt x="22385" y="44771"/>
                  </a:cubicBezTo>
                  <a:close/>
                  <a:moveTo>
                    <a:pt x="22385" y="10078"/>
                  </a:moveTo>
                  <a:cubicBezTo>
                    <a:pt x="15599" y="10078"/>
                    <a:pt x="10129" y="15599"/>
                    <a:pt x="10129" y="22335"/>
                  </a:cubicBezTo>
                  <a:cubicBezTo>
                    <a:pt x="10129" y="29071"/>
                    <a:pt x="15650" y="34591"/>
                    <a:pt x="22385" y="34591"/>
                  </a:cubicBezTo>
                  <a:cubicBezTo>
                    <a:pt x="29121" y="34591"/>
                    <a:pt x="34642" y="29071"/>
                    <a:pt x="34642" y="22335"/>
                  </a:cubicBezTo>
                  <a:cubicBezTo>
                    <a:pt x="34642" y="15599"/>
                    <a:pt x="29121" y="10078"/>
                    <a:pt x="22385" y="10078"/>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Shape 35">
              <a:extLst>
                <a:ext uri="{FF2B5EF4-FFF2-40B4-BE49-F238E27FC236}">
                  <a16:creationId xmlns:a16="http://schemas.microsoft.com/office/drawing/2014/main" id="{2D6FD407-B521-4532-A390-1AC4592B11CE}"/>
                </a:ext>
              </a:extLst>
            </p:cNvPr>
            <p:cNvSpPr/>
            <p:nvPr/>
          </p:nvSpPr>
          <p:spPr>
            <a:xfrm>
              <a:off x="4504111" y="2364654"/>
              <a:ext cx="30387" cy="30387"/>
            </a:xfrm>
            <a:custGeom>
              <a:avLst/>
              <a:gdLst>
                <a:gd name="connsiteX0" fmla="*/ 17473 w 30387"/>
                <a:gd name="connsiteY0" fmla="*/ 34945 h 30387"/>
                <a:gd name="connsiteX1" fmla="*/ 0 w 30387"/>
                <a:gd name="connsiteY1" fmla="*/ 17473 h 30387"/>
                <a:gd name="connsiteX2" fmla="*/ 17473 w 30387"/>
                <a:gd name="connsiteY2" fmla="*/ 0 h 30387"/>
                <a:gd name="connsiteX3" fmla="*/ 34946 w 30387"/>
                <a:gd name="connsiteY3" fmla="*/ 17473 h 30387"/>
                <a:gd name="connsiteX4" fmla="*/ 17473 w 30387"/>
                <a:gd name="connsiteY4" fmla="*/ 34945 h 30387"/>
                <a:gd name="connsiteX5" fmla="*/ 17473 w 30387"/>
                <a:gd name="connsiteY5" fmla="*/ 10180 h 30387"/>
                <a:gd name="connsiteX6" fmla="*/ 10129 w 30387"/>
                <a:gd name="connsiteY6" fmla="*/ 17523 h 30387"/>
                <a:gd name="connsiteX7" fmla="*/ 17473 w 30387"/>
                <a:gd name="connsiteY7" fmla="*/ 24867 h 30387"/>
                <a:gd name="connsiteX8" fmla="*/ 24816 w 30387"/>
                <a:gd name="connsiteY8" fmla="*/ 17523 h 30387"/>
                <a:gd name="connsiteX9" fmla="*/ 17473 w 30387"/>
                <a:gd name="connsiteY9" fmla="*/ 10180 h 3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87" h="30387">
                  <a:moveTo>
                    <a:pt x="17473" y="34945"/>
                  </a:moveTo>
                  <a:cubicBezTo>
                    <a:pt x="7850" y="34945"/>
                    <a:pt x="0" y="27095"/>
                    <a:pt x="0" y="17473"/>
                  </a:cubicBezTo>
                  <a:cubicBezTo>
                    <a:pt x="0" y="7850"/>
                    <a:pt x="7850" y="0"/>
                    <a:pt x="17473" y="0"/>
                  </a:cubicBezTo>
                  <a:cubicBezTo>
                    <a:pt x="27096" y="0"/>
                    <a:pt x="34946" y="7850"/>
                    <a:pt x="34946" y="17473"/>
                  </a:cubicBezTo>
                  <a:cubicBezTo>
                    <a:pt x="34946" y="27095"/>
                    <a:pt x="27096" y="34945"/>
                    <a:pt x="17473" y="34945"/>
                  </a:cubicBezTo>
                  <a:close/>
                  <a:moveTo>
                    <a:pt x="17473" y="10180"/>
                  </a:moveTo>
                  <a:cubicBezTo>
                    <a:pt x="13421" y="10180"/>
                    <a:pt x="10129" y="13472"/>
                    <a:pt x="10129" y="17523"/>
                  </a:cubicBezTo>
                  <a:cubicBezTo>
                    <a:pt x="10129" y="21575"/>
                    <a:pt x="13421" y="24867"/>
                    <a:pt x="17473" y="24867"/>
                  </a:cubicBezTo>
                  <a:cubicBezTo>
                    <a:pt x="21524" y="24867"/>
                    <a:pt x="24816" y="21575"/>
                    <a:pt x="24816" y="17523"/>
                  </a:cubicBezTo>
                  <a:cubicBezTo>
                    <a:pt x="24816" y="13421"/>
                    <a:pt x="21524" y="10180"/>
                    <a:pt x="17473" y="10180"/>
                  </a:cubicBezTo>
                  <a:close/>
                </a:path>
              </a:pathLst>
            </a:custGeom>
            <a:grpFill/>
            <a:ln w="5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sp>
        <p:nvSpPr>
          <p:cNvPr id="37" name="Freeform: Shape 36">
            <a:extLst>
              <a:ext uri="{FF2B5EF4-FFF2-40B4-BE49-F238E27FC236}">
                <a16:creationId xmlns:a16="http://schemas.microsoft.com/office/drawing/2014/main" id="{9BCFDC66-C015-438B-9455-7062DE8CB469}"/>
              </a:ext>
            </a:extLst>
          </p:cNvPr>
          <p:cNvSpPr/>
          <p:nvPr/>
        </p:nvSpPr>
        <p:spPr>
          <a:xfrm>
            <a:off x="9707502" y="2207076"/>
            <a:ext cx="66154" cy="396927"/>
          </a:xfrm>
          <a:custGeom>
            <a:avLst/>
            <a:gdLst>
              <a:gd name="connsiteX0" fmla="*/ 0 w 104775"/>
              <a:gd name="connsiteY0" fmla="*/ 573786 h 628650"/>
              <a:gd name="connsiteX1" fmla="*/ 54388 w 104775"/>
              <a:gd name="connsiteY1" fmla="*/ 516636 h 628650"/>
              <a:gd name="connsiteX2" fmla="*/ 108776 w 104775"/>
              <a:gd name="connsiteY2" fmla="*/ 573786 h 628650"/>
              <a:gd name="connsiteX3" fmla="*/ 54388 w 104775"/>
              <a:gd name="connsiteY3" fmla="*/ 630936 h 628650"/>
              <a:gd name="connsiteX4" fmla="*/ 0 w 104775"/>
              <a:gd name="connsiteY4" fmla="*/ 573786 h 628650"/>
              <a:gd name="connsiteX5" fmla="*/ 23051 w 104775"/>
              <a:gd name="connsiteY5" fmla="*/ 442055 h 628650"/>
              <a:gd name="connsiteX6" fmla="*/ 10192 w 104775"/>
              <a:gd name="connsiteY6" fmla="*/ 0 h 628650"/>
              <a:gd name="connsiteX7" fmla="*/ 98584 w 104775"/>
              <a:gd name="connsiteY7" fmla="*/ 0 h 628650"/>
              <a:gd name="connsiteX8" fmla="*/ 85725 w 104775"/>
              <a:gd name="connsiteY8" fmla="*/ 442055 h 628650"/>
              <a:gd name="connsiteX9" fmla="*/ 23051 w 104775"/>
              <a:gd name="connsiteY9" fmla="*/ 44205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28650">
                <a:moveTo>
                  <a:pt x="0" y="573786"/>
                </a:moveTo>
                <a:cubicBezTo>
                  <a:pt x="0" y="540639"/>
                  <a:pt x="23051" y="516636"/>
                  <a:pt x="54388" y="516636"/>
                </a:cubicBezTo>
                <a:cubicBezTo>
                  <a:pt x="87534" y="516636"/>
                  <a:pt x="108776" y="540544"/>
                  <a:pt x="108776" y="573786"/>
                </a:cubicBezTo>
                <a:cubicBezTo>
                  <a:pt x="108776" y="605981"/>
                  <a:pt x="87630" y="630936"/>
                  <a:pt x="54388" y="630936"/>
                </a:cubicBezTo>
                <a:cubicBezTo>
                  <a:pt x="22098" y="630936"/>
                  <a:pt x="0" y="605981"/>
                  <a:pt x="0" y="573786"/>
                </a:cubicBezTo>
                <a:close/>
                <a:moveTo>
                  <a:pt x="23051" y="442055"/>
                </a:moveTo>
                <a:lnTo>
                  <a:pt x="10192" y="0"/>
                </a:lnTo>
                <a:lnTo>
                  <a:pt x="98584" y="0"/>
                </a:lnTo>
                <a:lnTo>
                  <a:pt x="85725" y="442055"/>
                </a:lnTo>
                <a:lnTo>
                  <a:pt x="23051" y="442055"/>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pic>
        <p:nvPicPr>
          <p:cNvPr id="3" name="Graphic 2" descr="Shield outline">
            <a:extLst>
              <a:ext uri="{FF2B5EF4-FFF2-40B4-BE49-F238E27FC236}">
                <a16:creationId xmlns:a16="http://schemas.microsoft.com/office/drawing/2014/main" id="{E9C87B48-F513-4EC2-AC83-BCB2D9C319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3379" y="1939244"/>
            <a:ext cx="914400" cy="914400"/>
          </a:xfrm>
          <a:prstGeom prst="rect">
            <a:avLst/>
          </a:prstGeom>
        </p:spPr>
      </p:pic>
    </p:spTree>
    <p:extLst>
      <p:ext uri="{BB962C8B-B14F-4D97-AF65-F5344CB8AC3E}">
        <p14:creationId xmlns:p14="http://schemas.microsoft.com/office/powerpoint/2010/main" val="71441977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Limits + Throttling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778470"/>
          </a:xfrm>
        </p:spPr>
        <p:txBody>
          <a:bodyPr/>
          <a:lstStyle/>
          <a:p>
            <a:pPr>
              <a:lnSpc>
                <a:spcPct val="100000"/>
              </a:lnSpc>
              <a:spcAft>
                <a:spcPts val="1000"/>
              </a:spcAft>
            </a:pPr>
            <a:r>
              <a:rPr lang="en-US" sz="1800" dirty="0"/>
              <a:t>All REST API calls are throttled in some manner.</a:t>
            </a:r>
          </a:p>
          <a:p>
            <a:pPr>
              <a:lnSpc>
                <a:spcPct val="100000"/>
              </a:lnSpc>
              <a:spcAft>
                <a:spcPts val="1000"/>
              </a:spcAft>
            </a:pPr>
            <a:r>
              <a:rPr lang="en-US" sz="1800" dirty="0">
                <a:hlinkClick r:id="rId3"/>
              </a:rPr>
              <a:t>https://docs.microsoft.com/en-us/azure/azure-resource-manager/management/request-limits-and-throttling</a:t>
            </a:r>
            <a:r>
              <a:rPr lang="en-US" sz="1800" dirty="0"/>
              <a:t> </a:t>
            </a:r>
          </a:p>
          <a:p>
            <a:pPr>
              <a:lnSpc>
                <a:spcPct val="100000"/>
              </a:lnSpc>
              <a:spcAft>
                <a:spcPts val="1000"/>
              </a:spcAft>
            </a:pPr>
            <a:endParaRPr lang="en-US" sz="1800" dirty="0"/>
          </a:p>
          <a:p>
            <a:pPr>
              <a:lnSpc>
                <a:spcPct val="100000"/>
              </a:lnSpc>
              <a:spcAft>
                <a:spcPts val="1000"/>
              </a:spcAft>
            </a:pPr>
            <a:br>
              <a:rPr lang="en-US" sz="1800" dirty="0"/>
            </a:br>
            <a:r>
              <a:rPr lang="en-US" sz="1800" dirty="0"/>
              <a:t>Most REST APIs are implemented as </a:t>
            </a:r>
            <a:r>
              <a:rPr lang="en-US" sz="1800" dirty="0" err="1"/>
              <a:t>Odata</a:t>
            </a:r>
            <a:r>
              <a:rPr lang="en-US" sz="1800" dirty="0"/>
              <a:t> V4+</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Use the $limit=999 in the query string</a:t>
            </a:r>
          </a:p>
          <a:p>
            <a:pPr marL="285750" indent="-285750">
              <a:lnSpc>
                <a:spcPct val="100000"/>
              </a:lnSpc>
              <a:spcAft>
                <a:spcPts val="1000"/>
              </a:spcAft>
              <a:buFont typeface="Arial" panose="020B0604020202020204" pitchFamily="34" charset="0"/>
              <a:buChar char="•"/>
            </a:pPr>
            <a:r>
              <a:rPr lang="en-US" sz="1800" dirty="0"/>
              <a:t>Reference the </a:t>
            </a:r>
            <a:r>
              <a:rPr lang="en-US" sz="1800" dirty="0" err="1"/>
              <a:t>NextLink</a:t>
            </a:r>
            <a:r>
              <a:rPr lang="en-US" sz="1800" dirty="0"/>
              <a:t> to loop through results.</a:t>
            </a:r>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737BB6EA-4352-47AF-9F69-AFFFC55565D6}"/>
              </a:ext>
            </a:extLst>
          </p:cNvPr>
          <p:cNvPicPr>
            <a:picLocks noChangeAspect="1"/>
          </p:cNvPicPr>
          <p:nvPr/>
        </p:nvPicPr>
        <p:blipFill>
          <a:blip r:embed="rId4"/>
          <a:stretch>
            <a:fillRect/>
          </a:stretch>
        </p:blipFill>
        <p:spPr>
          <a:xfrm>
            <a:off x="5889910" y="2472151"/>
            <a:ext cx="5715000" cy="3019425"/>
          </a:xfrm>
          <a:prstGeom prst="rect">
            <a:avLst/>
          </a:prstGeom>
          <a:ln>
            <a:solidFill>
              <a:schemeClr val="accent1"/>
            </a:solidFill>
          </a:ln>
        </p:spPr>
      </p:pic>
    </p:spTree>
    <p:extLst>
      <p:ext uri="{BB962C8B-B14F-4D97-AF65-F5344CB8AC3E}">
        <p14:creationId xmlns:p14="http://schemas.microsoft.com/office/powerpoint/2010/main" val="241338082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
        <p:nvSpPr>
          <p:cNvPr id="6" name="Text Placeholder 5">
            <a:extLst>
              <a:ext uri="{FF2B5EF4-FFF2-40B4-BE49-F238E27FC236}">
                <a16:creationId xmlns:a16="http://schemas.microsoft.com/office/drawing/2014/main" id="{0599CAE5-86C3-40A0-89A3-6ED01C1352F3}"/>
              </a:ext>
            </a:extLst>
          </p:cNvPr>
          <p:cNvSpPr>
            <a:spLocks noGrp="1"/>
          </p:cNvSpPr>
          <p:nvPr>
            <p:ph type="body" sz="quarter" idx="12"/>
          </p:nvPr>
        </p:nvSpPr>
        <p:spPr/>
        <p:txBody>
          <a:bodyPr/>
          <a:lstStyle/>
          <a:p>
            <a:endParaRPr lang="en-US"/>
          </a:p>
        </p:txBody>
      </p:sp>
      <p:pic>
        <p:nvPicPr>
          <p:cNvPr id="7" name="Picture Placeholder 9" descr="A picture containing icon&#10;&#10;Description automatically generated">
            <a:extLst>
              <a:ext uri="{FF2B5EF4-FFF2-40B4-BE49-F238E27FC236}">
                <a16:creationId xmlns:a16="http://schemas.microsoft.com/office/drawing/2014/main" id="{148EE8BE-C541-4549-B2F0-A99C358EBB8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0335610" cy="2359620"/>
          </a:xfrm>
        </p:spPr>
        <p:txBody>
          <a:bodyPr/>
          <a:lstStyle/>
          <a:p>
            <a:pPr lvl="0" defTabSz="797968">
              <a:spcBef>
                <a:spcPct val="0"/>
              </a:spcBef>
              <a:spcAft>
                <a:spcPts val="800"/>
              </a:spcAft>
              <a:defRPr/>
            </a:pPr>
            <a:r>
              <a:rPr lang="en-US" sz="2000"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sz="2000" dirty="0">
                <a:solidFill>
                  <a:srgbClr val="FF0000"/>
                </a:solidFill>
                <a:latin typeface="Segoe UI" panose="020B0502040204020203" pitchFamily="34" charset="0"/>
                <a:cs typeface="Segoe UI" panose="020B0502040204020203" pitchFamily="34" charset="0"/>
              </a:rPr>
              <a:t>single</a:t>
            </a:r>
            <a:r>
              <a:rPr lang="en-US" sz="2000"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sz="20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2000" dirty="0">
                <a:latin typeface="Segoe UI" panose="020B0502040204020203" pitchFamily="34" charset="0"/>
                <a:cs typeface="Segoe UI" panose="020B0502040204020203" pitchFamily="34" charset="0"/>
              </a:rPr>
              <a:t>Azure Sentinel is your </a:t>
            </a:r>
            <a:r>
              <a:rPr lang="en-US" sz="2000" dirty="0">
                <a:solidFill>
                  <a:srgbClr val="FF0000"/>
                </a:solidFill>
                <a:latin typeface="Segoe UI" panose="020B0502040204020203" pitchFamily="34" charset="0"/>
                <a:cs typeface="Segoe UI" panose="020B0502040204020203" pitchFamily="34" charset="0"/>
              </a:rPr>
              <a:t>birds-eye view </a:t>
            </a:r>
            <a:r>
              <a:rPr lang="en-US" sz="2000"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4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5666" y="734199"/>
            <a:ext cx="3052667" cy="160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6390" y="1434370"/>
            <a:ext cx="11018520" cy="4013930"/>
          </a:xfrm>
        </p:spPr>
        <p:txBody>
          <a:bodyPr>
            <a:normAutofit/>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p>
          <a:p>
            <a:pPr marL="0" indent="0">
              <a:buNone/>
            </a:pPr>
            <a:endParaRPr lang="en-US" sz="1800" dirty="0">
              <a:solidFill>
                <a:srgbClr val="3B3B3B"/>
              </a:solidFill>
              <a:latin typeface="Open Sans" panose="020B0606030504020204" pitchFamily="34" charset="0"/>
            </a:endParaRPr>
          </a:p>
          <a:p>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p>
          <a:p>
            <a:endParaRPr lang="en-US" sz="1800" dirty="0">
              <a:latin typeface="Open Sans" panose="020B0606030504020204" pitchFamily="34" charset="0"/>
            </a:endParaRPr>
          </a:p>
          <a:p>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a:p>
            <a:endParaRPr lang="en-US" sz="1800" dirty="0">
              <a:solidFill>
                <a:schemeClr val="tx1"/>
              </a:solidFill>
            </a:endParaRPr>
          </a:p>
          <a:p>
            <a:pPr marL="0" indent="0">
              <a:buNone/>
            </a:pPr>
            <a:endParaRPr lang="en-US" sz="1800" dirty="0"/>
          </a:p>
        </p:txBody>
      </p:sp>
    </p:spTree>
    <p:extLst>
      <p:ext uri="{BB962C8B-B14F-4D97-AF65-F5344CB8AC3E}">
        <p14:creationId xmlns:p14="http://schemas.microsoft.com/office/powerpoint/2010/main" val="161243805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457200"/>
            <a:ext cx="11018520" cy="1085850"/>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8263" y="1714500"/>
            <a:ext cx="9484710" cy="4610100"/>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198" y="1543050"/>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0151460" cy="4421723"/>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850" y="1434370"/>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799" y="188953"/>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r>
              <a:rPr lang="en-US" dirty="0"/>
              <a:t>Gain insights across your enterprise</a:t>
            </a:r>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a:xfrm>
            <a:off x="584200" y="1435503"/>
            <a:ext cx="11018520" cy="430887"/>
          </a:xfrm>
        </p:spPr>
        <p:txBody>
          <a:bodyPr/>
          <a:lstStyle/>
          <a:p>
            <a:pPr marL="0" indent="0">
              <a:buNone/>
            </a:pPr>
            <a:r>
              <a:rPr lang="en-US" dirty="0"/>
              <a:t>Integrated, end-to-end security</a:t>
            </a:r>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67235" y="0"/>
            <a:ext cx="12326471" cy="6858000"/>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5562" y="508317"/>
            <a:ext cx="3912235" cy="87524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chemeClr val="accent1"/>
                </a:solidFill>
              </a:rPr>
              <a:t>Helping </a:t>
            </a:r>
            <a:r>
              <a:rPr sz="2000" spc="-5" dirty="0">
                <a:solidFill>
                  <a:schemeClr val="accent1"/>
                </a:solidFill>
              </a:rPr>
              <a:t>you stay ahead </a:t>
            </a:r>
            <a:r>
              <a:rPr sz="2000" spc="-20" dirty="0">
                <a:solidFill>
                  <a:schemeClr val="accent1"/>
                </a:solidFill>
              </a:rPr>
              <a:t>of</a:t>
            </a:r>
            <a:r>
              <a:rPr sz="2000" spc="-60" dirty="0">
                <a:solidFill>
                  <a:schemeClr val="accent1"/>
                </a:solidFill>
              </a:rPr>
              <a:t> </a:t>
            </a:r>
            <a:r>
              <a:rPr sz="2000" spc="-5" dirty="0">
                <a:solidFill>
                  <a:schemeClr val="accent1"/>
                </a:solidFill>
              </a:rPr>
              <a:t>threats</a:t>
            </a:r>
            <a:endParaRPr sz="2000" dirty="0">
              <a:solidFill>
                <a:schemeClr val="accent1"/>
              </a:solidFill>
            </a:endParaRPr>
          </a:p>
        </p:txBody>
      </p:sp>
      <p:grpSp>
        <p:nvGrpSpPr>
          <p:cNvPr id="22" name="Group 21">
            <a:extLst>
              <a:ext uri="{FF2B5EF4-FFF2-40B4-BE49-F238E27FC236}">
                <a16:creationId xmlns:a16="http://schemas.microsoft.com/office/drawing/2014/main" id="{3C8F9489-8B66-4BFC-B5C4-FB06576C98CF}"/>
              </a:ext>
            </a:extLst>
          </p:cNvPr>
          <p:cNvGrpSpPr/>
          <p:nvPr/>
        </p:nvGrpSpPr>
        <p:grpSpPr>
          <a:xfrm>
            <a:off x="587565" y="2000250"/>
            <a:ext cx="3686555" cy="4303776"/>
            <a:chOff x="587565" y="2000250"/>
            <a:chExt cx="3686555" cy="4303776"/>
          </a:xfrm>
        </p:grpSpPr>
        <p:sp>
          <p:nvSpPr>
            <p:cNvPr id="4" name="object 4"/>
            <p:cNvSpPr/>
            <p:nvPr/>
          </p:nvSpPr>
          <p:spPr>
            <a:xfrm>
              <a:off x="587565" y="2000250"/>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5953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5953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77453"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5F5DDEFB-0DB9-401F-8A4F-D301603FB292}"/>
                </a:ext>
              </a:extLst>
            </p:cNvPr>
            <p:cNvSpPr/>
            <p:nvPr/>
          </p:nvSpPr>
          <p:spPr bwMode="auto">
            <a:xfrm>
              <a:off x="653795" y="2101850"/>
              <a:ext cx="3554095" cy="420217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object 16"/>
            <p:cNvSpPr txBox="1"/>
            <p:nvPr/>
          </p:nvSpPr>
          <p:spPr>
            <a:xfrm>
              <a:off x="653795" y="2000250"/>
              <a:ext cx="3554095" cy="3910109"/>
            </a:xfrm>
            <a:prstGeom prst="rect">
              <a:avLst/>
            </a:prstGeom>
            <a:ln w="19050">
              <a:no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effectLst/>
                  <a:uLnTx/>
                  <a:uFillTx/>
                  <a:latin typeface="Segoe UI Semibold"/>
                  <a:ea typeface="+mn-ea"/>
                  <a:cs typeface="Segoe UI Semibold"/>
                </a:rPr>
                <a:t>Analytics</a:t>
              </a:r>
              <a:endParaRPr kumimoji="0" sz="175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effectLst/>
                  <a:uLnTx/>
                  <a:uFillTx/>
                  <a:latin typeface="Segoe UI"/>
                  <a:ea typeface="+mn-ea"/>
                  <a:cs typeface="Segoe UI"/>
                </a:rPr>
                <a:t>Behavioral Analytics</a:t>
              </a:r>
              <a:r>
                <a:rPr kumimoji="0" sz="1350" b="0" i="0" u="none" strike="noStrike" kern="1200" cap="none" spc="-35" normalizeH="0" baseline="0" noProof="0" dirty="0">
                  <a:ln>
                    <a:noFill/>
                  </a:ln>
                  <a:effectLst/>
                  <a:uLnTx/>
                  <a:uFillTx/>
                  <a:latin typeface="Segoe UI"/>
                  <a:ea typeface="+mn-ea"/>
                  <a:cs typeface="Segoe UI"/>
                </a:rPr>
                <a:t> </a:t>
              </a:r>
              <a:r>
                <a:rPr kumimoji="0" sz="1350" b="0" i="0" u="none" strike="noStrike" kern="1200" cap="none" spc="5" normalizeH="0" baseline="0" noProof="0" dirty="0">
                  <a:ln>
                    <a:noFill/>
                  </a:ln>
                  <a:effectLst/>
                  <a:uLnTx/>
                  <a:uFillTx/>
                  <a:latin typeface="Segoe UI"/>
                  <a:ea typeface="+mn-ea"/>
                  <a:cs typeface="Segoe UI"/>
                </a:rPr>
                <a:t>(UEBA)  Entity Search </a:t>
              </a:r>
              <a:r>
                <a:rPr kumimoji="0" sz="1350" b="0" i="0" u="none" strike="noStrike" kern="1200" cap="none" spc="10" normalizeH="0" baseline="0" noProof="0" dirty="0">
                  <a:ln>
                    <a:noFill/>
                  </a:ln>
                  <a:effectLst/>
                  <a:uLnTx/>
                  <a:uFillTx/>
                  <a:latin typeface="Segoe UI"/>
                  <a:ea typeface="+mn-ea"/>
                  <a:cs typeface="Segoe UI"/>
                </a:rPr>
                <a:t>and </a:t>
              </a:r>
              <a:r>
                <a:rPr kumimoji="0" sz="1350" b="0" i="0" u="none" strike="noStrike" kern="1200" cap="none" spc="5" normalizeH="0" baseline="0" noProof="0" dirty="0">
                  <a:ln>
                    <a:noFill/>
                  </a:ln>
                  <a:effectLst/>
                  <a:uLnTx/>
                  <a:uFillTx/>
                  <a:latin typeface="Segoe UI"/>
                  <a:ea typeface="+mn-ea"/>
                  <a:cs typeface="Segoe UI"/>
                </a:rPr>
                <a:t>Profiles  </a:t>
              </a:r>
              <a:r>
                <a:rPr kumimoji="0" sz="1350" b="0" i="0" u="none" strike="noStrike" kern="1200" cap="none" spc="10" normalizeH="0" baseline="0" noProof="0" dirty="0">
                  <a:ln>
                    <a:noFill/>
                  </a:ln>
                  <a:effectLst/>
                  <a:uLnTx/>
                  <a:uFillTx/>
                  <a:latin typeface="Segoe UI"/>
                  <a:ea typeface="+mn-ea"/>
                  <a:cs typeface="Segoe UI"/>
                </a:rPr>
                <a:t>New </a:t>
              </a:r>
              <a:r>
                <a:rPr kumimoji="0" sz="1350" b="0" i="0" u="none" strike="noStrike" kern="1200" cap="none" spc="5" normalizeH="0" baseline="0" noProof="0" dirty="0">
                  <a:ln>
                    <a:noFill/>
                  </a:ln>
                  <a:effectLst/>
                  <a:uLnTx/>
                  <a:uFillTx/>
                  <a:latin typeface="Segoe UI"/>
                  <a:ea typeface="+mn-ea"/>
                  <a:cs typeface="Segoe UI"/>
                </a:rPr>
                <a:t>ML Fusion</a:t>
              </a:r>
              <a:r>
                <a:rPr kumimoji="0" sz="1350" b="0" i="0" u="none" strike="noStrike" kern="1200" cap="none" spc="-20" normalizeH="0" baseline="0" noProof="0" dirty="0">
                  <a:ln>
                    <a:noFill/>
                  </a:ln>
                  <a:effectLst/>
                  <a:uLnTx/>
                  <a:uFillTx/>
                  <a:latin typeface="Segoe UI"/>
                  <a:ea typeface="+mn-ea"/>
                  <a:cs typeface="Segoe UI"/>
                </a:rPr>
                <a:t> </a:t>
              </a:r>
              <a:r>
                <a:rPr kumimoji="0" sz="1350" b="0" i="0" u="none" strike="noStrike" kern="1200" cap="none" spc="5" normalizeH="0" baseline="0" noProof="0" dirty="0">
                  <a:ln>
                    <a:noFill/>
                  </a:ln>
                  <a:effectLst/>
                  <a:uLnTx/>
                  <a:uFillTx/>
                  <a:latin typeface="Segoe UI"/>
                  <a:ea typeface="+mn-ea"/>
                  <a:cs typeface="Segoe UI"/>
                </a:rPr>
                <a:t>Scenarios</a:t>
              </a:r>
              <a:endParaRPr kumimoji="0" sz="1350" b="0" i="0" u="none" strike="noStrike" kern="1200" cap="none" spc="0" normalizeH="0" baseline="0" noProof="0" dirty="0">
                <a:ln>
                  <a:noFill/>
                </a:ln>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effectLst/>
                  <a:uLnTx/>
                  <a:uFillTx/>
                  <a:latin typeface="Segoe UI"/>
                  <a:ea typeface="+mn-ea"/>
                  <a:cs typeface="Segoe UI"/>
                </a:rPr>
                <a:t>Jupyter Notebooks Powered by </a:t>
              </a:r>
              <a:r>
                <a:rPr kumimoji="0" sz="1350" b="0" i="0" u="none" strike="noStrike" kern="1200" cap="none" spc="10" normalizeH="0" baseline="0" noProof="0" dirty="0">
                  <a:ln>
                    <a:noFill/>
                  </a:ln>
                  <a:effectLst/>
                  <a:uLnTx/>
                  <a:uFillTx/>
                  <a:latin typeface="Segoe UI"/>
                  <a:ea typeface="+mn-ea"/>
                  <a:cs typeface="Segoe UI"/>
                </a:rPr>
                <a:t>Azure</a:t>
              </a:r>
              <a:r>
                <a:rPr kumimoji="0" sz="1350" b="0" i="0" u="none" strike="noStrike" kern="1200" cap="none" spc="-85" normalizeH="0" baseline="0" noProof="0" dirty="0">
                  <a:ln>
                    <a:noFill/>
                  </a:ln>
                  <a:effectLst/>
                  <a:uLnTx/>
                  <a:uFillTx/>
                  <a:latin typeface="Segoe UI"/>
                  <a:ea typeface="+mn-ea"/>
                  <a:cs typeface="Segoe UI"/>
                </a:rPr>
                <a:t> </a:t>
              </a:r>
              <a:r>
                <a:rPr kumimoji="0" sz="1350" b="0" i="0" u="none" strike="noStrike" kern="1200" cap="none" spc="5" normalizeH="0" baseline="0" noProof="0" dirty="0">
                  <a:ln>
                    <a:noFill/>
                  </a:ln>
                  <a:effectLst/>
                  <a:uLnTx/>
                  <a:uFillTx/>
                  <a:latin typeface="Segoe UI"/>
                  <a:ea typeface="+mn-ea"/>
                  <a:cs typeface="Segoe UI"/>
                </a:rPr>
                <a:t>ML</a:t>
              </a:r>
              <a:endParaRPr kumimoji="0" sz="1350" b="0" i="0" u="none" strike="noStrike" kern="1200" cap="none" spc="0" normalizeH="0" baseline="0" noProof="0" dirty="0">
                <a:ln>
                  <a:noFill/>
                </a:ln>
                <a:effectLst/>
                <a:uLnTx/>
                <a:uFillTx/>
                <a:latin typeface="Segoe UI"/>
                <a:ea typeface="+mn-ea"/>
                <a:cs typeface="Segoe UI"/>
              </a:endParaRPr>
            </a:p>
          </p:txBody>
        </p:sp>
      </p:grpSp>
      <p:grpSp>
        <p:nvGrpSpPr>
          <p:cNvPr id="23" name="Group 22">
            <a:extLst>
              <a:ext uri="{FF2B5EF4-FFF2-40B4-BE49-F238E27FC236}">
                <a16:creationId xmlns:a16="http://schemas.microsoft.com/office/drawing/2014/main" id="{E910D464-7FA2-46F4-8D21-14E62079BB79}"/>
              </a:ext>
            </a:extLst>
          </p:cNvPr>
          <p:cNvGrpSpPr/>
          <p:nvPr/>
        </p:nvGrpSpPr>
        <p:grpSpPr>
          <a:xfrm>
            <a:off x="4304195" y="1988832"/>
            <a:ext cx="3688066" cy="4315194"/>
            <a:chOff x="4294644" y="1988832"/>
            <a:chExt cx="3688066" cy="4315194"/>
          </a:xfrm>
        </p:grpSpPr>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66417"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6737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43200"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4C4C9ED2-97A7-483E-B10D-849F29463F60}"/>
                </a:ext>
              </a:extLst>
            </p:cNvPr>
            <p:cNvSpPr/>
            <p:nvPr/>
          </p:nvSpPr>
          <p:spPr bwMode="auto">
            <a:xfrm>
              <a:off x="4361630" y="2101850"/>
              <a:ext cx="3554095" cy="420217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object 17"/>
            <p:cNvSpPr txBox="1"/>
            <p:nvPr/>
          </p:nvSpPr>
          <p:spPr>
            <a:xfrm>
              <a:off x="4361630" y="2000250"/>
              <a:ext cx="3554095" cy="3818225"/>
            </a:xfrm>
            <a:prstGeom prst="rect">
              <a:avLst/>
            </a:prstGeom>
            <a:ln w="19050">
              <a:no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effectLst/>
                  <a:uLnTx/>
                  <a:uFillTx/>
                  <a:latin typeface="Segoe UI Semibold"/>
                  <a:ea typeface="+mn-ea"/>
                  <a:cs typeface="Segoe UI Semibold"/>
                </a:rPr>
                <a:t>Intelligence</a:t>
              </a:r>
              <a:endParaRPr kumimoji="0" sz="175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dirty="0">
                <a:ln>
                  <a:noFill/>
                </a:ln>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effectLst/>
                  <a:uLnTx/>
                  <a:uFillTx/>
                  <a:latin typeface="Segoe UI"/>
                  <a:ea typeface="+mn-ea"/>
                  <a:cs typeface="Segoe UI"/>
                </a:rPr>
                <a:t>Threat Indicator </a:t>
              </a:r>
              <a:r>
                <a:rPr kumimoji="0" sz="1400" b="0" i="0" u="none" strike="noStrike" kern="1200" cap="none" spc="0" normalizeH="0" baseline="0" noProof="0" dirty="0">
                  <a:ln>
                    <a:noFill/>
                  </a:ln>
                  <a:effectLst/>
                  <a:uLnTx/>
                  <a:uFillTx/>
                  <a:latin typeface="Segoe UI"/>
                  <a:ea typeface="+mn-ea"/>
                  <a:cs typeface="Segoe UI"/>
                </a:rPr>
                <a:t>Management  </a:t>
              </a:r>
              <a:r>
                <a:rPr kumimoji="0" sz="1400" b="0" i="0" u="none" strike="noStrike" kern="1200" cap="none" spc="-5" normalizeH="0" baseline="0" noProof="0" dirty="0">
                  <a:ln>
                    <a:noFill/>
                  </a:ln>
                  <a:effectLst/>
                  <a:uLnTx/>
                  <a:uFillTx/>
                  <a:latin typeface="Segoe UI"/>
                  <a:ea typeface="+mn-ea"/>
                  <a:cs typeface="Segoe UI"/>
                </a:rPr>
                <a:t>Integrated Threat Intelligence from</a:t>
              </a:r>
              <a:r>
                <a:rPr kumimoji="0" sz="1400" b="0" i="0" u="none" strike="noStrike" kern="1200" cap="none" spc="-20" normalizeH="0" baseline="0" noProof="0" dirty="0">
                  <a:ln>
                    <a:noFill/>
                  </a:ln>
                  <a:effectLst/>
                  <a:uLnTx/>
                  <a:uFillTx/>
                  <a:latin typeface="Segoe UI"/>
                  <a:ea typeface="+mn-ea"/>
                  <a:cs typeface="Segoe UI"/>
                </a:rPr>
                <a:t> </a:t>
              </a:r>
              <a:r>
                <a:rPr kumimoji="0" sz="1400" b="0" i="0" u="none" strike="noStrike" kern="1200" cap="none" spc="-5" normalizeH="0" baseline="0" noProof="0" dirty="0">
                  <a:ln>
                    <a:noFill/>
                  </a:ln>
                  <a:effectLst/>
                  <a:uLnTx/>
                  <a:uFillTx/>
                  <a:latin typeface="Segoe UI"/>
                  <a:ea typeface="+mn-ea"/>
                  <a:cs typeface="Segoe UI"/>
                </a:rPr>
                <a:t>Threat</a:t>
              </a:r>
              <a:endParaRPr kumimoji="0" sz="1400" b="0" i="0" u="none" strike="noStrike" kern="1200" cap="none" spc="0" normalizeH="0" baseline="0" noProof="0" dirty="0">
                <a:ln>
                  <a:noFill/>
                </a:ln>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effectLst/>
                  <a:uLnTx/>
                  <a:uFillTx/>
                  <a:latin typeface="Segoe UI"/>
                  <a:ea typeface="+mn-ea"/>
                  <a:cs typeface="Segoe UI"/>
                </a:rPr>
                <a:t>Quotent, </a:t>
              </a:r>
              <a:r>
                <a:rPr kumimoji="0" sz="1400" b="0" i="0" u="none" strike="noStrike" kern="1200" cap="none" spc="-10" normalizeH="0" baseline="0" noProof="0" dirty="0">
                  <a:ln>
                    <a:noFill/>
                  </a:ln>
                  <a:effectLst/>
                  <a:uLnTx/>
                  <a:uFillTx/>
                  <a:latin typeface="Segoe UI"/>
                  <a:ea typeface="+mn-ea"/>
                  <a:cs typeface="Segoe UI"/>
                </a:rPr>
                <a:t>Recorded </a:t>
              </a:r>
              <a:r>
                <a:rPr kumimoji="0" sz="1400" b="0" i="0" u="none" strike="noStrike" kern="1200" cap="none" spc="-5" normalizeH="0" baseline="0" noProof="0" dirty="0">
                  <a:ln>
                    <a:noFill/>
                  </a:ln>
                  <a:effectLst/>
                  <a:uLnTx/>
                  <a:uFillTx/>
                  <a:latin typeface="Segoe UI"/>
                  <a:ea typeface="+mn-ea"/>
                  <a:cs typeface="Segoe UI"/>
                </a:rPr>
                <a:t>Future,</a:t>
              </a:r>
              <a:r>
                <a:rPr kumimoji="0" sz="1400" b="0" i="0" u="none" strike="noStrike" kern="1200" cap="none" spc="-15" normalizeH="0" baseline="0" noProof="0" dirty="0">
                  <a:ln>
                    <a:noFill/>
                  </a:ln>
                  <a:effectLst/>
                  <a:uLnTx/>
                  <a:uFillTx/>
                  <a:latin typeface="Segoe UI"/>
                  <a:ea typeface="+mn-ea"/>
                  <a:cs typeface="Segoe UI"/>
                </a:rPr>
                <a:t> </a:t>
              </a:r>
              <a:r>
                <a:rPr kumimoji="0" sz="1400" b="0" i="0" u="none" strike="noStrike" kern="1200" cap="none" spc="-5" normalizeH="0" baseline="0" noProof="0" dirty="0">
                  <a:ln>
                    <a:noFill/>
                  </a:ln>
                  <a:effectLst/>
                  <a:uLnTx/>
                  <a:uFillTx/>
                  <a:latin typeface="Segoe UI"/>
                  <a:ea typeface="+mn-ea"/>
                  <a:cs typeface="Segoe UI"/>
                </a:rPr>
                <a:t>RiskIQ</a:t>
              </a:r>
              <a:endParaRPr kumimoji="0" sz="1400" b="0" i="0" u="none" strike="noStrike" kern="1200" cap="none" spc="0" normalizeH="0" baseline="0" noProof="0" dirty="0">
                <a:ln>
                  <a:noFill/>
                </a:ln>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effectLst/>
                  <a:uLnTx/>
                  <a:uFillTx/>
                  <a:latin typeface="Segoe UI"/>
                  <a:ea typeface="+mn-ea"/>
                  <a:cs typeface="Segoe UI"/>
                </a:rPr>
                <a:t>Watchlists</a:t>
              </a:r>
              <a:endParaRPr kumimoji="0" sz="1400" b="0" i="0" u="none" strike="noStrike" kern="1200" cap="none" spc="0" normalizeH="0" baseline="0" noProof="0" dirty="0">
                <a:ln>
                  <a:noFill/>
                </a:ln>
                <a:effectLst/>
                <a:uLnTx/>
                <a:uFillTx/>
                <a:latin typeface="Segoe UI"/>
                <a:ea typeface="+mn-ea"/>
                <a:cs typeface="Segoe UI"/>
              </a:endParaRPr>
            </a:p>
          </p:txBody>
        </p:sp>
      </p:grpSp>
      <p:grpSp>
        <p:nvGrpSpPr>
          <p:cNvPr id="24" name="Group 23">
            <a:extLst>
              <a:ext uri="{FF2B5EF4-FFF2-40B4-BE49-F238E27FC236}">
                <a16:creationId xmlns:a16="http://schemas.microsoft.com/office/drawing/2014/main" id="{CE3DABC4-5CB2-4767-BB5C-CD2B6C5FFAE2}"/>
              </a:ext>
            </a:extLst>
          </p:cNvPr>
          <p:cNvGrpSpPr/>
          <p:nvPr/>
        </p:nvGrpSpPr>
        <p:grpSpPr>
          <a:xfrm>
            <a:off x="8022335" y="1988832"/>
            <a:ext cx="3686555" cy="4315194"/>
            <a:chOff x="8022335" y="1988832"/>
            <a:chExt cx="3686555" cy="4315194"/>
          </a:xfrm>
        </p:grpSpPr>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9430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9430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7090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61BACD0F-2B4A-455D-BA64-2A2DDEFFDA4A}"/>
                </a:ext>
              </a:extLst>
            </p:cNvPr>
            <p:cNvSpPr/>
            <p:nvPr/>
          </p:nvSpPr>
          <p:spPr bwMode="auto">
            <a:xfrm>
              <a:off x="8088565" y="2101850"/>
              <a:ext cx="3554095" cy="420217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 name="object 18"/>
            <p:cNvSpPr txBox="1"/>
            <p:nvPr/>
          </p:nvSpPr>
          <p:spPr>
            <a:xfrm>
              <a:off x="8088565" y="2000250"/>
              <a:ext cx="3554095" cy="4202176"/>
            </a:xfrm>
            <a:prstGeom prst="rect">
              <a:avLst/>
            </a:prstGeom>
            <a:ln w="19050">
              <a:no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effectLst/>
                  <a:uLnTx/>
                  <a:uFillTx/>
                  <a:latin typeface="Segoe UI Semibold"/>
                  <a:ea typeface="+mn-ea"/>
                  <a:cs typeface="Segoe UI Semibold"/>
                </a:rPr>
                <a:t>Data </a:t>
              </a:r>
              <a:r>
                <a:rPr kumimoji="0" sz="1750" b="1" i="0" u="none" strike="noStrike" kern="1200" cap="none" spc="-10" normalizeH="0" baseline="0" noProof="0" dirty="0">
                  <a:ln>
                    <a:noFill/>
                  </a:ln>
                  <a:effectLst/>
                  <a:uLnTx/>
                  <a:uFillTx/>
                  <a:latin typeface="Segoe UI Semibold"/>
                  <a:ea typeface="+mn-ea"/>
                  <a:cs typeface="Segoe UI Semibold"/>
                </a:rPr>
                <a:t>Collection</a:t>
              </a:r>
              <a:endParaRPr kumimoji="0" sz="175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effectLst/>
                  <a:uLnTx/>
                  <a:uFillTx/>
                  <a:latin typeface="Segoe UI"/>
                  <a:ea typeface="+mn-ea"/>
                  <a:cs typeface="Segoe UI"/>
                </a:rPr>
                <a:t>Network </a:t>
              </a:r>
              <a:r>
                <a:rPr kumimoji="0" sz="1350" b="0" i="0" u="none" strike="noStrike" kern="1200" cap="none" spc="10" normalizeH="0" baseline="0" noProof="0" dirty="0">
                  <a:ln>
                    <a:noFill/>
                  </a:ln>
                  <a:effectLst/>
                  <a:uLnTx/>
                  <a:uFillTx/>
                  <a:latin typeface="Segoe UI"/>
                  <a:ea typeface="+mn-ea"/>
                  <a:cs typeface="Segoe UI"/>
                </a:rPr>
                <a:t>Schema </a:t>
              </a:r>
              <a:r>
                <a:rPr kumimoji="0" sz="1350" b="0" i="0" u="none" strike="noStrike" kern="1200" cap="none" spc="5" normalizeH="0" baseline="0" noProof="0" dirty="0">
                  <a:ln>
                    <a:noFill/>
                  </a:ln>
                  <a:effectLst/>
                  <a:uLnTx/>
                  <a:uFillTx/>
                  <a:latin typeface="Segoe UI"/>
                  <a:ea typeface="+mn-ea"/>
                  <a:cs typeface="Segoe UI"/>
                </a:rPr>
                <a:t>(OSSEM)  Logstash </a:t>
              </a:r>
              <a:r>
                <a:rPr kumimoji="0" sz="1350" b="0" i="0" u="none" strike="noStrike" kern="1200" cap="none" spc="10" normalizeH="0" baseline="0" noProof="0" dirty="0">
                  <a:ln>
                    <a:noFill/>
                  </a:ln>
                  <a:effectLst/>
                  <a:uLnTx/>
                  <a:uFillTx/>
                  <a:latin typeface="Segoe UI"/>
                  <a:ea typeface="+mn-ea"/>
                  <a:cs typeface="Segoe UI"/>
                </a:rPr>
                <a:t>Output</a:t>
              </a:r>
              <a:r>
                <a:rPr kumimoji="0" sz="1350" b="0" i="0" u="none" strike="noStrike" kern="1200" cap="none" spc="-5" normalizeH="0" baseline="0" noProof="0" dirty="0">
                  <a:ln>
                    <a:noFill/>
                  </a:ln>
                  <a:effectLst/>
                  <a:uLnTx/>
                  <a:uFillTx/>
                  <a:latin typeface="Segoe UI"/>
                  <a:ea typeface="+mn-ea"/>
                  <a:cs typeface="Segoe UI"/>
                </a:rPr>
                <a:t> </a:t>
              </a:r>
              <a:r>
                <a:rPr kumimoji="0" sz="1350" b="0" i="0" u="none" strike="noStrike" kern="1200" cap="none" spc="5" normalizeH="0" baseline="0" noProof="0" dirty="0">
                  <a:ln>
                    <a:noFill/>
                  </a:ln>
                  <a:effectLst/>
                  <a:uLnTx/>
                  <a:uFillTx/>
                  <a:latin typeface="Segoe UI"/>
                  <a:ea typeface="+mn-ea"/>
                  <a:cs typeface="Segoe UI"/>
                </a:rPr>
                <a:t>Plug-In</a:t>
              </a:r>
              <a:endParaRPr kumimoji="0" sz="1350" b="0" i="0" u="none" strike="noStrike" kern="1200" cap="none" spc="0" normalizeH="0" baseline="0" noProof="0" dirty="0">
                <a:ln>
                  <a:noFill/>
                </a:ln>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effectLst/>
                  <a:uLnTx/>
                  <a:uFillTx/>
                  <a:latin typeface="Segoe UI"/>
                  <a:ea typeface="+mn-ea"/>
                  <a:cs typeface="Segoe UI"/>
                </a:rPr>
                <a:t>Connectors </a:t>
              </a:r>
              <a:r>
                <a:rPr kumimoji="0" sz="1350" b="0" i="0" u="none" strike="noStrike" kern="1200" cap="none" spc="5" normalizeH="0" baseline="0" noProof="0" dirty="0">
                  <a:ln>
                    <a:noFill/>
                  </a:ln>
                  <a:effectLst/>
                  <a:uLnTx/>
                  <a:uFillTx/>
                  <a:latin typeface="Segoe UI"/>
                  <a:ea typeface="+mn-ea"/>
                  <a:cs typeface="Segoe UI"/>
                </a:rPr>
                <a:t>for: Microsoft Teams,  Microsoft </a:t>
              </a:r>
              <a:r>
                <a:rPr kumimoji="0" sz="1350" b="0" i="0" u="none" strike="noStrike" kern="1200" cap="none" spc="0" normalizeH="0" baseline="0" noProof="0" dirty="0">
                  <a:ln>
                    <a:noFill/>
                  </a:ln>
                  <a:effectLst/>
                  <a:uLnTx/>
                  <a:uFillTx/>
                  <a:latin typeface="Segoe UI"/>
                  <a:ea typeface="+mn-ea"/>
                  <a:cs typeface="Segoe UI"/>
                </a:rPr>
                <a:t>365 </a:t>
              </a:r>
              <a:r>
                <a:rPr kumimoji="0" sz="1350" b="0" i="0" u="none" strike="noStrike" kern="1200" cap="none" spc="5" normalizeH="0" baseline="0" noProof="0" dirty="0">
                  <a:ln>
                    <a:noFill/>
                  </a:ln>
                  <a:effectLst/>
                  <a:uLnTx/>
                  <a:uFillTx/>
                  <a:latin typeface="Segoe UI"/>
                  <a:ea typeface="+mn-ea"/>
                  <a:cs typeface="Segoe UI"/>
                </a:rPr>
                <a:t>Defender Endpoint,  CyberArk, NetScaler, ForgeRock,</a:t>
              </a:r>
              <a:r>
                <a:rPr kumimoji="0" sz="1350" b="0" i="0" u="none" strike="noStrike" kern="1200" cap="none" spc="-60" normalizeH="0" baseline="0" noProof="0" dirty="0">
                  <a:ln>
                    <a:noFill/>
                  </a:ln>
                  <a:effectLst/>
                  <a:uLnTx/>
                  <a:uFillTx/>
                  <a:latin typeface="Segoe UI"/>
                  <a:ea typeface="+mn-ea"/>
                  <a:cs typeface="Segoe UI"/>
                </a:rPr>
                <a:t> </a:t>
              </a:r>
              <a:r>
                <a:rPr kumimoji="0" sz="1350" b="0" i="0" u="none" strike="noStrike" kern="1200" cap="none" spc="10" normalizeH="0" baseline="0" noProof="0" dirty="0">
                  <a:ln>
                    <a:noFill/>
                  </a:ln>
                  <a:effectLst/>
                  <a:uLnTx/>
                  <a:uFillTx/>
                  <a:latin typeface="Segoe UI"/>
                  <a:ea typeface="+mn-ea"/>
                  <a:cs typeface="Segoe UI"/>
                </a:rPr>
                <a:t>&amp;  </a:t>
              </a:r>
              <a:r>
                <a:rPr kumimoji="0" sz="1350" b="0" i="0" u="none" strike="noStrike" kern="1200" cap="none" spc="5" normalizeH="0" baseline="0" noProof="0" dirty="0">
                  <a:ln>
                    <a:noFill/>
                  </a:ln>
                  <a:effectLst/>
                  <a:uLnTx/>
                  <a:uFillTx/>
                  <a:latin typeface="Segoe UI"/>
                  <a:ea typeface="+mn-ea"/>
                  <a:cs typeface="Segoe UI"/>
                </a:rPr>
                <a:t>Beyond</a:t>
              </a:r>
              <a:r>
                <a:rPr kumimoji="0" sz="1350" b="0" i="0" u="none" strike="noStrike" kern="1200" cap="none" spc="-5" normalizeH="0" baseline="0" noProof="0" dirty="0">
                  <a:ln>
                    <a:noFill/>
                  </a:ln>
                  <a:effectLst/>
                  <a:uLnTx/>
                  <a:uFillTx/>
                  <a:latin typeface="Segoe UI"/>
                  <a:ea typeface="+mn-ea"/>
                  <a:cs typeface="Segoe UI"/>
                </a:rPr>
                <a:t> </a:t>
              </a:r>
              <a:r>
                <a:rPr kumimoji="0" sz="1350" b="0" i="0" u="none" strike="noStrike" kern="1200" cap="none" spc="5" normalizeH="0" baseline="0" noProof="0" dirty="0">
                  <a:ln>
                    <a:noFill/>
                  </a:ln>
                  <a:effectLst/>
                  <a:uLnTx/>
                  <a:uFillTx/>
                  <a:latin typeface="Segoe UI"/>
                  <a:ea typeface="+mn-ea"/>
                  <a:cs typeface="Segoe UI"/>
                </a:rPr>
                <a:t>Security</a:t>
              </a:r>
              <a:endParaRPr kumimoji="0" sz="1350" b="0" i="0" u="none" strike="noStrike" kern="1200" cap="none" spc="0" normalizeH="0" baseline="0" noProof="0" dirty="0">
                <a:ln>
                  <a:noFill/>
                </a:ln>
                <a:effectLst/>
                <a:uLnTx/>
                <a:uFillTx/>
                <a:latin typeface="Segoe UI"/>
                <a:ea typeface="+mn-ea"/>
                <a:cs typeface="Segoe UI"/>
              </a:endParaRPr>
            </a:p>
          </p:txBody>
        </p:sp>
      </p:grpSp>
    </p:spTree>
    <p:extLst>
      <p:ext uri="{BB962C8B-B14F-4D97-AF65-F5344CB8AC3E}">
        <p14:creationId xmlns:p14="http://schemas.microsoft.com/office/powerpoint/2010/main" val="202929482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57794" y="733187"/>
            <a:ext cx="8876413" cy="567463"/>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5" name="object 5"/>
          <p:cNvSpPr/>
          <p:nvPr/>
        </p:nvSpPr>
        <p:spPr>
          <a:xfrm>
            <a:off x="2676144" y="24201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26517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3926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4386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4574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3193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2917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3009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4574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4202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3561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2732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4297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4758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2140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3682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25999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4201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26517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4201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26517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47015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chemeClr val="accent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47015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chemeClr val="accent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47015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chemeClr val="accent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47015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chemeClr val="accent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4201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26517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47015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chemeClr val="accent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4454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4454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1920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1920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3250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4274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3352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3352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3352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4175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4983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35806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1021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2416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1219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3048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1501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2150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3181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4412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35193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35210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4428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3181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2150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1371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2386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1417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2748533" y="21785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no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txBox="1"/>
          <p:nvPr/>
        </p:nvSpPr>
        <p:spPr>
          <a:xfrm>
            <a:off x="2906267" y="38265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38265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0983" y="57223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chemeClr val="accent1"/>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chemeClr val="accent1"/>
                </a:solidFill>
                <a:effectLst/>
                <a:uLnTx/>
                <a:uFillTx/>
                <a:latin typeface="Segoe UI Semibold"/>
                <a:ea typeface="+mn-ea"/>
                <a:cs typeface="Segoe UI Semibold"/>
              </a:rPr>
              <a:t>+ </a:t>
            </a:r>
            <a:r>
              <a:rPr kumimoji="0" sz="1750" b="1" i="0" u="none" strike="noStrike" kern="1200" cap="none" spc="10" normalizeH="0" baseline="0" noProof="0" dirty="0">
                <a:ln>
                  <a:noFill/>
                </a:ln>
                <a:solidFill>
                  <a:schemeClr val="accent1"/>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chemeClr val="accent1"/>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chemeClr val="accent1"/>
                </a:solidFill>
                <a:effectLst/>
                <a:uLnTx/>
                <a:uFillTx/>
                <a:latin typeface="Segoe UI Semibold"/>
                <a:ea typeface="+mn-ea"/>
                <a:cs typeface="Segoe UI Semibold"/>
              </a:rPr>
              <a:t> </a:t>
            </a:r>
            <a:r>
              <a:rPr kumimoji="0" sz="1750" b="1" i="0" u="none" strike="noStrike" kern="1200" cap="none" spc="5" normalizeH="0" baseline="0" noProof="0" dirty="0">
                <a:ln>
                  <a:noFill/>
                </a:ln>
                <a:solidFill>
                  <a:schemeClr val="accent1"/>
                </a:solidFill>
                <a:effectLst/>
                <a:uLnTx/>
                <a:uFillTx/>
                <a:latin typeface="Segoe UI Semibold"/>
                <a:ea typeface="+mn-ea"/>
                <a:cs typeface="Segoe UI Semibold"/>
              </a:rPr>
              <a:t>experts</a:t>
            </a:r>
            <a:endParaRPr kumimoji="0" sz="1750" b="0" i="0" u="none" strike="noStrike" kern="1200" cap="none" spc="0" normalizeH="0" baseline="0" noProof="0" dirty="0">
              <a:ln>
                <a:noFill/>
              </a:ln>
              <a:solidFill>
                <a:schemeClr val="accent1"/>
              </a:solidFill>
              <a:effectLst/>
              <a:uLnTx/>
              <a:uFillTx/>
              <a:latin typeface="Segoe UI Semibold"/>
              <a:ea typeface="+mn-ea"/>
              <a:cs typeface="Segoe UI Semibold"/>
            </a:endParaRPr>
          </a:p>
        </p:txBody>
      </p:sp>
      <p:sp>
        <p:nvSpPr>
          <p:cNvPr id="73" name="Rectangle 72">
            <a:extLst>
              <a:ext uri="{FF2B5EF4-FFF2-40B4-BE49-F238E27FC236}">
                <a16:creationId xmlns:a16="http://schemas.microsoft.com/office/drawing/2014/main" id="{0F731882-E067-4D99-B7B5-977CCF717580}"/>
              </a:ext>
            </a:extLst>
          </p:cNvPr>
          <p:cNvSpPr/>
          <p:nvPr/>
        </p:nvSpPr>
        <p:spPr bwMode="auto">
          <a:xfrm>
            <a:off x="373110" y="2178555"/>
            <a:ext cx="2176413" cy="312166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2E323451-890A-4929-835F-9B9EF308B43A}"/>
              </a:ext>
            </a:extLst>
          </p:cNvPr>
          <p:cNvSpPr/>
          <p:nvPr/>
        </p:nvSpPr>
        <p:spPr bwMode="auto">
          <a:xfrm>
            <a:off x="7186644" y="2178555"/>
            <a:ext cx="2176413" cy="312166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F00CEB8D-89D1-401F-9FF5-C50F09AF8E83}"/>
              </a:ext>
            </a:extLst>
          </p:cNvPr>
          <p:cNvSpPr/>
          <p:nvPr/>
        </p:nvSpPr>
        <p:spPr bwMode="auto">
          <a:xfrm>
            <a:off x="9630974" y="2178555"/>
            <a:ext cx="2176413" cy="312166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13B30FF1-D4AF-4864-A100-3CFF3460E1A9}"/>
              </a:ext>
            </a:extLst>
          </p:cNvPr>
          <p:cNvSpPr/>
          <p:nvPr/>
        </p:nvSpPr>
        <p:spPr bwMode="auto">
          <a:xfrm>
            <a:off x="2747379" y="2178555"/>
            <a:ext cx="4259774" cy="3121661"/>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1" name="object 61"/>
          <p:cNvSpPr/>
          <p:nvPr/>
        </p:nvSpPr>
        <p:spPr>
          <a:xfrm>
            <a:off x="994599" y="1894761"/>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accent1"/>
              </a:solidFill>
              <a:effectLst/>
              <a:uLnTx/>
              <a:uFillTx/>
              <a:latin typeface="Calibri"/>
              <a:ea typeface="+mn-ea"/>
              <a:cs typeface="+mn-cs"/>
            </a:endParaRPr>
          </a:p>
        </p:txBody>
      </p:sp>
      <p:sp>
        <p:nvSpPr>
          <p:cNvPr id="64" name="object 64"/>
          <p:cNvSpPr/>
          <p:nvPr/>
        </p:nvSpPr>
        <p:spPr>
          <a:xfrm>
            <a:off x="4459223" y="19644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accent1"/>
              </a:solidFill>
              <a:effectLst/>
              <a:uLnTx/>
              <a:uFillTx/>
              <a:latin typeface="Calibri"/>
              <a:ea typeface="+mn-ea"/>
              <a:cs typeface="+mn-cs"/>
            </a:endParaRPr>
          </a:p>
        </p:txBody>
      </p:sp>
      <p:sp>
        <p:nvSpPr>
          <p:cNvPr id="65" name="object 65"/>
          <p:cNvSpPr txBox="1"/>
          <p:nvPr/>
        </p:nvSpPr>
        <p:spPr>
          <a:xfrm>
            <a:off x="4569132" y="2050833"/>
            <a:ext cx="621030" cy="253916"/>
          </a:xfrm>
          <a:prstGeom prst="rect">
            <a:avLst/>
          </a:prstGeom>
          <a:solidFill>
            <a:schemeClr val="bg1"/>
          </a:solidFill>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chemeClr val="accent1"/>
                </a:solidFill>
                <a:effectLst/>
                <a:uLnTx/>
                <a:uFillTx/>
                <a:latin typeface="Segoe UI Semibold"/>
                <a:ea typeface="+mn-ea"/>
                <a:cs typeface="Segoe UI Semibold"/>
              </a:rPr>
              <a:t>De</a:t>
            </a:r>
            <a:r>
              <a:rPr kumimoji="0" sz="1550" b="1" i="0" u="none" strike="noStrike" kern="1200" cap="none" spc="0" normalizeH="0" baseline="0" noProof="0" dirty="0">
                <a:ln>
                  <a:noFill/>
                </a:ln>
                <a:solidFill>
                  <a:schemeClr val="accent1"/>
                </a:solidFill>
                <a:effectLst/>
                <a:uLnTx/>
                <a:uFillTx/>
                <a:latin typeface="Segoe UI Semibold"/>
                <a:ea typeface="+mn-ea"/>
                <a:cs typeface="Segoe UI Semibold"/>
              </a:rPr>
              <a:t>t</a:t>
            </a:r>
            <a:r>
              <a:rPr kumimoji="0" sz="1550" b="1" i="0" u="none" strike="noStrike" kern="1200" cap="none" spc="10" normalizeH="0" baseline="0" noProof="0" dirty="0">
                <a:ln>
                  <a:noFill/>
                </a:ln>
                <a:solidFill>
                  <a:schemeClr val="accent1"/>
                </a:solidFill>
                <a:effectLst/>
                <a:uLnTx/>
                <a:uFillTx/>
                <a:latin typeface="Segoe UI Semibold"/>
                <a:ea typeface="+mn-ea"/>
                <a:cs typeface="Segoe UI Semibold"/>
              </a:rPr>
              <a:t>ect</a:t>
            </a:r>
            <a:endParaRPr kumimoji="0" sz="1550" b="0" i="0" u="none" strike="noStrike" kern="1200" cap="none" spc="0" normalizeH="0" baseline="0" noProof="0" dirty="0">
              <a:ln>
                <a:noFill/>
              </a:ln>
              <a:solidFill>
                <a:schemeClr val="accent1"/>
              </a:solidFill>
              <a:effectLst/>
              <a:uLnTx/>
              <a:uFillTx/>
              <a:latin typeface="Segoe UI Semibold"/>
              <a:ea typeface="+mn-ea"/>
              <a:cs typeface="Segoe UI Semibold"/>
            </a:endParaRPr>
          </a:p>
        </p:txBody>
      </p:sp>
      <p:sp>
        <p:nvSpPr>
          <p:cNvPr id="68" name="object 68"/>
          <p:cNvSpPr/>
          <p:nvPr/>
        </p:nvSpPr>
        <p:spPr>
          <a:xfrm>
            <a:off x="7613904" y="19644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accent1"/>
              </a:solidFill>
              <a:effectLst/>
              <a:uLnTx/>
              <a:uFillTx/>
              <a:latin typeface="Calibri"/>
              <a:ea typeface="+mn-ea"/>
              <a:cs typeface="+mn-cs"/>
            </a:endParaRPr>
          </a:p>
        </p:txBody>
      </p:sp>
      <p:sp>
        <p:nvSpPr>
          <p:cNvPr id="70" name="object 70"/>
          <p:cNvSpPr/>
          <p:nvPr/>
        </p:nvSpPr>
        <p:spPr>
          <a:xfrm>
            <a:off x="10152888" y="19644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accent1"/>
              </a:solidFill>
              <a:effectLst/>
              <a:uLnTx/>
              <a:uFillTx/>
              <a:latin typeface="Calibri"/>
              <a:ea typeface="+mn-ea"/>
              <a:cs typeface="+mn-cs"/>
            </a:endParaRPr>
          </a:p>
        </p:txBody>
      </p:sp>
      <p:sp>
        <p:nvSpPr>
          <p:cNvPr id="69" name="object 69"/>
          <p:cNvSpPr txBox="1"/>
          <p:nvPr/>
        </p:nvSpPr>
        <p:spPr>
          <a:xfrm>
            <a:off x="7151369" y="2178557"/>
            <a:ext cx="2266315" cy="1800493"/>
          </a:xfrm>
          <a:prstGeom prst="rect">
            <a:avLst/>
          </a:prstGeom>
          <a:ln w="19050">
            <a:no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chemeClr val="accent1"/>
                </a:solidFill>
                <a:effectLst/>
                <a:uLnTx/>
                <a:uFillTx/>
                <a:latin typeface="Segoe UI Semibold"/>
                <a:ea typeface="+mn-ea"/>
                <a:cs typeface="Segoe UI Semibold"/>
              </a:rPr>
              <a:t>Investigate</a:t>
            </a:r>
            <a:endParaRPr kumimoji="0" sz="1550" b="0" i="0" u="none" strike="noStrike" kern="1200" cap="none" spc="0" normalizeH="0" baseline="0" noProof="0" dirty="0">
              <a:ln>
                <a:noFill/>
              </a:ln>
              <a:solidFill>
                <a:schemeClr val="accent1"/>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71" name="object 71"/>
          <p:cNvSpPr txBox="1"/>
          <p:nvPr/>
        </p:nvSpPr>
        <p:spPr>
          <a:xfrm>
            <a:off x="9598914" y="2178557"/>
            <a:ext cx="2266315" cy="1800493"/>
          </a:xfrm>
          <a:prstGeom prst="rect">
            <a:avLst/>
          </a:prstGeom>
          <a:ln w="19050">
            <a:no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chemeClr val="accent1"/>
                </a:solidFill>
                <a:effectLst/>
                <a:uLnTx/>
                <a:uFillTx/>
                <a:latin typeface="Segoe UI Semibold"/>
                <a:ea typeface="+mn-ea"/>
                <a:cs typeface="Segoe UI Semibold"/>
              </a:rPr>
              <a:t>Respond</a:t>
            </a:r>
            <a:endParaRPr kumimoji="0" sz="1550" b="0" i="0" u="none" strike="noStrike" kern="1200" cap="none" spc="0" normalizeH="0" baseline="0" noProof="0" dirty="0">
              <a:ln>
                <a:noFill/>
              </a:ln>
              <a:solidFill>
                <a:schemeClr val="accent1"/>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62" name="object 62"/>
          <p:cNvSpPr txBox="1"/>
          <p:nvPr/>
        </p:nvSpPr>
        <p:spPr>
          <a:xfrm>
            <a:off x="293370" y="2178557"/>
            <a:ext cx="2268220" cy="1800493"/>
          </a:xfrm>
          <a:prstGeom prst="rect">
            <a:avLst/>
          </a:prstGeom>
          <a:ln w="19050">
            <a:no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chemeClr val="accent1"/>
                </a:solidFill>
                <a:effectLst/>
                <a:uLnTx/>
                <a:uFillTx/>
                <a:latin typeface="Segoe UI Semibold"/>
                <a:ea typeface="+mn-ea"/>
                <a:cs typeface="Segoe UI Semibold"/>
              </a:rPr>
              <a:t>Collect</a:t>
            </a:r>
            <a:endParaRPr kumimoji="0" sz="1550" b="0" i="0" u="none" strike="noStrike" kern="1200" cap="none" spc="0" normalizeH="0" baseline="0" noProof="0" dirty="0">
              <a:ln>
                <a:noFill/>
              </a:ln>
              <a:solidFill>
                <a:schemeClr val="accent1"/>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5C3B79-C35E-4E28-8D58-2AB0774B94EC}"/>
              </a:ext>
            </a:extLst>
          </p:cNvPr>
          <p:cNvSpPr/>
          <p:nvPr/>
        </p:nvSpPr>
        <p:spPr bwMode="auto">
          <a:xfrm>
            <a:off x="1947333" y="2810935"/>
            <a:ext cx="8407400" cy="22182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pPr algn="ctr"/>
            <a:r>
              <a:rPr lang="en-US" dirty="0"/>
              <a:t>Pre-pandemic</a:t>
            </a:r>
          </a:p>
        </p:txBody>
      </p:sp>
      <p:sp>
        <p:nvSpPr>
          <p:cNvPr id="4" name="Text Placeholder 3">
            <a:extLst>
              <a:ext uri="{FF2B5EF4-FFF2-40B4-BE49-F238E27FC236}">
                <a16:creationId xmlns:a16="http://schemas.microsoft.com/office/drawing/2014/main" id="{F732DF86-F1BD-46B0-8D64-4E72CE7423DE}"/>
              </a:ext>
            </a:extLst>
          </p:cNvPr>
          <p:cNvSpPr>
            <a:spLocks noGrp="1"/>
          </p:cNvSpPr>
          <p:nvPr>
            <p:ph type="body" sz="quarter" idx="10"/>
          </p:nvPr>
        </p:nvSpPr>
        <p:spPr>
          <a:xfrm>
            <a:off x="586390" y="1434370"/>
            <a:ext cx="11018520" cy="857222"/>
          </a:xfrm>
        </p:spPr>
        <p:txBody>
          <a:bodyPr/>
          <a:lstStyle/>
          <a:p>
            <a:pPr algn="ctr">
              <a:lnSpc>
                <a:spcPts val="3500"/>
              </a:lnSpc>
            </a:pPr>
            <a:r>
              <a:rPr lang="en-US" dirty="0"/>
              <a:t>Most important pre-pandemic cybersecurity technology investment</a:t>
            </a:r>
          </a:p>
          <a:p>
            <a:pPr algn="ctr">
              <a:lnSpc>
                <a:spcPts val="3500"/>
              </a:lnSpc>
            </a:pPr>
            <a:r>
              <a:rPr lang="en-US" sz="1200" dirty="0"/>
              <a:t>Shown as %</a:t>
            </a:r>
          </a:p>
        </p:txBody>
      </p:sp>
      <p:graphicFrame>
        <p:nvGraphicFramePr>
          <p:cNvPr id="8" name="Chart 7">
            <a:extLst>
              <a:ext uri="{FF2B5EF4-FFF2-40B4-BE49-F238E27FC236}">
                <a16:creationId xmlns:a16="http://schemas.microsoft.com/office/drawing/2014/main" id="{ABB69E8E-E9DF-4D50-9F92-878093DBC22A}"/>
              </a:ext>
            </a:extLst>
          </p:cNvPr>
          <p:cNvGraphicFramePr/>
          <p:nvPr>
            <p:extLst>
              <p:ext uri="{D42A27DB-BD31-4B8C-83A1-F6EECF244321}">
                <p14:modId xmlns:p14="http://schemas.microsoft.com/office/powerpoint/2010/main" val="152053011"/>
              </p:ext>
            </p:extLst>
          </p:nvPr>
        </p:nvGraphicFramePr>
        <p:xfrm>
          <a:off x="2031650" y="2624670"/>
          <a:ext cx="8128000" cy="3996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4256978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normAutofit/>
          </a:bodyPr>
          <a:lstStyle/>
          <a:p>
            <a:r>
              <a:rPr lang="en-US" sz="3200" dirty="0">
                <a:solidFill>
                  <a:schemeClr val="tx1"/>
                </a:solidFill>
              </a:rPr>
              <a:t>Azure Sentinel vs Microsoft Defender for Cloud</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373563" y="2260972"/>
            <a:ext cx="3444875" cy="422423"/>
          </a:xfrm>
        </p:spPr>
        <p:txBody>
          <a:bodyPr>
            <a:normAutofit lnSpcReduction="10000"/>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57537"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21604"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85671"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1" y="5810413"/>
            <a:ext cx="2453640"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276668" y="5044603"/>
            <a:ext cx="3737610" cy="30777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rgbClr val="FFC000"/>
                </a:solidFill>
              </a:rPr>
              <a:t>Microsoft Defender for Cloud</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9" y="5688168"/>
            <a:ext cx="1219201"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688" y="4874895"/>
            <a:ext cx="640080" cy="64008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850EB77-D43D-4366-B5EB-C46EDCEAF2E1}"/>
              </a:ext>
            </a:extLst>
          </p:cNvPr>
          <p:cNvGrpSpPr/>
          <p:nvPr/>
        </p:nvGrpSpPr>
        <p:grpSpPr>
          <a:xfrm>
            <a:off x="1275533" y="1206031"/>
            <a:ext cx="9640934" cy="822960"/>
            <a:chOff x="1093470" y="1072681"/>
            <a:chExt cx="9640934" cy="822960"/>
          </a:xfrm>
        </p:grpSpPr>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1072681"/>
              <a:ext cx="1567544" cy="8229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 y="1072681"/>
              <a:ext cx="1567544" cy="8229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457" y="1072681"/>
              <a:ext cx="822960" cy="8229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113243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8462360" cy="2451953"/>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You can </a:t>
            </a:r>
            <a:r>
              <a:rPr lang="en-US" sz="1800" dirty="0">
                <a:solidFill>
                  <a:srgbClr val="FF0000"/>
                </a:solidFill>
                <a:latin typeface="Segoe UI" panose="020B0502040204020203" pitchFamily="34" charset="0"/>
                <a:cs typeface="Segoe UI" panose="020B0502040204020203" pitchFamily="34" charset="0"/>
              </a:rPr>
              <a:t>NOT</a:t>
            </a:r>
            <a:r>
              <a:rPr lang="en-US" sz="1800" dirty="0">
                <a:latin typeface="Segoe UI" panose="020B0502040204020203" pitchFamily="34" charset="0"/>
                <a:cs typeface="Segoe UI" panose="020B0502040204020203" pitchFamily="34" charset="0"/>
              </a:rPr>
              <a:t> use the same Log Analytics Workspace that is used by Microsoft Defender for Cloud</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Once Azure Sentinel is enabled on a workspace, you can </a:t>
            </a:r>
            <a:r>
              <a:rPr lang="en-US" sz="1800" dirty="0">
                <a:solidFill>
                  <a:srgbClr val="FF0000"/>
                </a:solidFill>
                <a:latin typeface="Segoe UI" panose="020B0502040204020203" pitchFamily="34" charset="0"/>
                <a:cs typeface="Segoe UI" panose="020B0502040204020203" pitchFamily="34" charset="0"/>
              </a:rPr>
              <a:t>NOT</a:t>
            </a:r>
            <a:r>
              <a:rPr lang="en-US" sz="18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950" y="1434370"/>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sz="quarter" idx="12"/>
          </p:nvPr>
        </p:nvSpPr>
        <p:spPr>
          <a:xfrm>
            <a:off x="584200" y="1435100"/>
            <a:ext cx="5211763" cy="196977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endParaRPr lang="en-US" sz="1800" dirty="0">
              <a:ln w="3175">
                <a:noFill/>
              </a:ln>
              <a:cs typeface="Segoe UI Semibold"/>
            </a:endParaRPr>
          </a:p>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6" name="Content Placeholder 5">
            <a:extLst>
              <a:ext uri="{FF2B5EF4-FFF2-40B4-BE49-F238E27FC236}">
                <a16:creationId xmlns:a16="http://schemas.microsoft.com/office/drawing/2014/main" id="{CCFBD1CE-237C-407E-B77A-DCE2A7E20DBA}"/>
              </a:ext>
            </a:extLst>
          </p:cNvPr>
          <p:cNvPicPr>
            <a:picLocks noGrp="1" noChangeAspect="1"/>
          </p:cNvPicPr>
          <p:nvPr>
            <p:ph sz="quarter" idx="13"/>
          </p:nvPr>
        </p:nvPicPr>
        <p:blipFill>
          <a:blip r:embed="rId3"/>
          <a:stretch>
            <a:fillRect/>
          </a:stretch>
        </p:blipFill>
        <p:spPr>
          <a:xfrm>
            <a:off x="6499958" y="1435100"/>
            <a:ext cx="4999160" cy="4833938"/>
          </a:xfrm>
          <a:prstGeom prst="rect">
            <a:avLst/>
          </a:prstGeom>
          <a:ln>
            <a:solidFill>
              <a:schemeClr val="accent1"/>
            </a:solidFill>
          </a:ln>
        </p:spPr>
      </p:pic>
    </p:spTree>
    <p:extLst>
      <p:ext uri="{BB962C8B-B14F-4D97-AF65-F5344CB8AC3E}">
        <p14:creationId xmlns:p14="http://schemas.microsoft.com/office/powerpoint/2010/main" val="175674414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2328545" y="1958264"/>
            <a:ext cx="7534910" cy="4512857"/>
          </a:xfrm>
          <a:prstGeom prst="rect">
            <a:avLst/>
          </a:prstGeom>
          <a:ln>
            <a:solidFill>
              <a:schemeClr val="accent1"/>
            </a:solidFill>
          </a:ln>
        </p:spPr>
      </p:pic>
    </p:spTree>
    <p:extLst>
      <p:ext uri="{BB962C8B-B14F-4D97-AF65-F5344CB8AC3E}">
        <p14:creationId xmlns:p14="http://schemas.microsoft.com/office/powerpoint/2010/main" val="113520826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2036331" y="1920233"/>
            <a:ext cx="8119337" cy="4590866"/>
          </a:xfrm>
          <a:prstGeom prst="rect">
            <a:avLst/>
          </a:prstGeom>
          <a:ln>
            <a:solidFill>
              <a:schemeClr val="accent1"/>
            </a:solidFill>
          </a:ln>
        </p:spPr>
      </p:pic>
    </p:spTree>
    <p:extLst>
      <p:ext uri="{BB962C8B-B14F-4D97-AF65-F5344CB8AC3E}">
        <p14:creationId xmlns:p14="http://schemas.microsoft.com/office/powerpoint/2010/main" val="188931992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2061862" y="1932508"/>
            <a:ext cx="8067576" cy="4468292"/>
          </a:xfrm>
          <a:prstGeom prst="rect">
            <a:avLst/>
          </a:prstGeom>
          <a:ln>
            <a:solidFill>
              <a:schemeClr val="accent1"/>
            </a:solidFill>
          </a:ln>
        </p:spPr>
      </p:pic>
    </p:spTree>
    <p:extLst>
      <p:ext uri="{BB962C8B-B14F-4D97-AF65-F5344CB8AC3E}">
        <p14:creationId xmlns:p14="http://schemas.microsoft.com/office/powerpoint/2010/main" val="2791066767"/>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maximum number of alerts an Azure Sentinel Incident can contain?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01072236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sz="quarter" idx="12"/>
          </p:nvPr>
        </p:nvSpPr>
        <p:spPr>
          <a:xfrm>
            <a:off x="584200" y="1581150"/>
            <a:ext cx="5211763" cy="3005951"/>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6" name="Content Placeholder 5">
            <a:extLst>
              <a:ext uri="{FF2B5EF4-FFF2-40B4-BE49-F238E27FC236}">
                <a16:creationId xmlns:a16="http://schemas.microsoft.com/office/drawing/2014/main" id="{17D8E0CE-5F37-4194-870B-F69AA316D1C7}"/>
              </a:ext>
            </a:extLst>
          </p:cNvPr>
          <p:cNvPicPr>
            <a:picLocks noGrp="1" noChangeAspect="1"/>
          </p:cNvPicPr>
          <p:nvPr>
            <p:ph sz="quarter" idx="13"/>
          </p:nvPr>
        </p:nvPicPr>
        <p:blipFill>
          <a:blip r:embed="rId3"/>
          <a:stretch>
            <a:fillRect/>
          </a:stretch>
        </p:blipFill>
        <p:spPr>
          <a:xfrm>
            <a:off x="6387083" y="1581150"/>
            <a:ext cx="5219700" cy="2903580"/>
          </a:xfrm>
          <a:prstGeom prst="rect">
            <a:avLst/>
          </a:prstGeom>
          <a:ln>
            <a:solidFill>
              <a:schemeClr val="accent1"/>
            </a:solidFill>
          </a:ln>
        </p:spPr>
      </p:pic>
    </p:spTree>
    <p:extLst>
      <p:ext uri="{BB962C8B-B14F-4D97-AF65-F5344CB8AC3E}">
        <p14:creationId xmlns:p14="http://schemas.microsoft.com/office/powerpoint/2010/main" val="6361472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5C3B79-C35E-4E28-8D58-2AB0774B94EC}"/>
              </a:ext>
            </a:extLst>
          </p:cNvPr>
          <p:cNvSpPr/>
          <p:nvPr/>
        </p:nvSpPr>
        <p:spPr bwMode="auto">
          <a:xfrm>
            <a:off x="1947333" y="2810935"/>
            <a:ext cx="8407400" cy="14816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pPr algn="ctr"/>
            <a:r>
              <a:rPr lang="en-US" dirty="0"/>
              <a:t>Present</a:t>
            </a:r>
          </a:p>
        </p:txBody>
      </p:sp>
      <p:sp>
        <p:nvSpPr>
          <p:cNvPr id="4" name="Text Placeholder 3">
            <a:extLst>
              <a:ext uri="{FF2B5EF4-FFF2-40B4-BE49-F238E27FC236}">
                <a16:creationId xmlns:a16="http://schemas.microsoft.com/office/drawing/2014/main" id="{F732DF86-F1BD-46B0-8D64-4E72CE7423DE}"/>
              </a:ext>
            </a:extLst>
          </p:cNvPr>
          <p:cNvSpPr>
            <a:spLocks noGrp="1"/>
          </p:cNvSpPr>
          <p:nvPr>
            <p:ph type="body" sz="quarter" idx="10"/>
          </p:nvPr>
        </p:nvSpPr>
        <p:spPr>
          <a:xfrm>
            <a:off x="586390" y="1434370"/>
            <a:ext cx="11018520" cy="1306063"/>
          </a:xfrm>
        </p:spPr>
        <p:txBody>
          <a:bodyPr/>
          <a:lstStyle/>
          <a:p>
            <a:pPr algn="ctr">
              <a:lnSpc>
                <a:spcPts val="3500"/>
              </a:lnSpc>
            </a:pPr>
            <a:r>
              <a:rPr lang="en-US" dirty="0"/>
              <a:t>Most important cybersecurity technology investment since beginning of pandemic</a:t>
            </a:r>
          </a:p>
          <a:p>
            <a:pPr algn="ctr">
              <a:lnSpc>
                <a:spcPts val="3500"/>
              </a:lnSpc>
            </a:pPr>
            <a:r>
              <a:rPr lang="en-US" sz="1200" dirty="0"/>
              <a:t>Shown as %</a:t>
            </a:r>
          </a:p>
        </p:txBody>
      </p:sp>
      <p:graphicFrame>
        <p:nvGraphicFramePr>
          <p:cNvPr id="8" name="Chart 7">
            <a:extLst>
              <a:ext uri="{FF2B5EF4-FFF2-40B4-BE49-F238E27FC236}">
                <a16:creationId xmlns:a16="http://schemas.microsoft.com/office/drawing/2014/main" id="{ABB69E8E-E9DF-4D50-9F92-878093DBC22A}"/>
              </a:ext>
            </a:extLst>
          </p:cNvPr>
          <p:cNvGraphicFramePr/>
          <p:nvPr>
            <p:extLst>
              <p:ext uri="{D42A27DB-BD31-4B8C-83A1-F6EECF244321}">
                <p14:modId xmlns:p14="http://schemas.microsoft.com/office/powerpoint/2010/main" val="1881581014"/>
              </p:ext>
            </p:extLst>
          </p:nvPr>
        </p:nvGraphicFramePr>
        <p:xfrm>
          <a:off x="2031650" y="2624670"/>
          <a:ext cx="8128000" cy="3996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4365862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8252810" cy="5411738"/>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Keeps track of deltas (previous results)</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1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Test newly created queries, elevate to alerts once tested</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Allows for quick testing without custom alert rule overhead</a:t>
            </a:r>
          </a:p>
          <a:p>
            <a:pPr marL="742950" lvl="2"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rPr>
              <a:t>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hlinkClick r:id="rId3"/>
              </a:rPr>
              <a:t>https://github.com/Azure/Azure-Sentinel/tree/master/Hunting%20Queries</a:t>
            </a:r>
            <a:r>
              <a:rPr lang="en-US" sz="1800" dirty="0">
                <a:ln w="3175">
                  <a:noFill/>
                </a:ln>
                <a:latin typeface="Segoe UI" panose="020B0502040204020203" pitchFamily="34" charset="0"/>
                <a:cs typeface="Segoe UI" panose="020B0502040204020203" pitchFamily="34" charset="0"/>
              </a:rPr>
              <a:t> </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4"/>
          <a:stretch>
            <a:fillRect/>
          </a:stretch>
        </p:blipFill>
        <p:spPr>
          <a:xfrm>
            <a:off x="9001710" y="1434370"/>
            <a:ext cx="2505075" cy="4333875"/>
          </a:xfrm>
          <a:prstGeom prst="rect">
            <a:avLst/>
          </a:prstGeom>
          <a:ln>
            <a:solidFill>
              <a:schemeClr val="accent1"/>
            </a:solidFill>
          </a:ln>
        </p:spPr>
      </p:pic>
    </p:spTree>
    <p:extLst>
      <p:ext uri="{BB962C8B-B14F-4D97-AF65-F5344CB8AC3E}">
        <p14:creationId xmlns:p14="http://schemas.microsoft.com/office/powerpoint/2010/main" val="170717947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Queries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sz="quarter" idx="12"/>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hunting queries curated by Microsoft security experts.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Sentinel’s Hunting Queries is a differentiation point as compared to other SIEM solutions.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These queries help in the migration process as they reduce some of the work of migrating source queries.</a:t>
            </a:r>
          </a:p>
        </p:txBody>
      </p:sp>
      <p:pic>
        <p:nvPicPr>
          <p:cNvPr id="6" name="Content Placeholder 5">
            <a:extLst>
              <a:ext uri="{FF2B5EF4-FFF2-40B4-BE49-F238E27FC236}">
                <a16:creationId xmlns:a16="http://schemas.microsoft.com/office/drawing/2014/main" id="{87B16148-9D40-4734-830E-720666D68BA1}"/>
              </a:ext>
            </a:extLst>
          </p:cNvPr>
          <p:cNvPicPr>
            <a:picLocks noGrp="1" noChangeAspect="1"/>
          </p:cNvPicPr>
          <p:nvPr>
            <p:ph sz="quarter" idx="13"/>
          </p:nvPr>
        </p:nvPicPr>
        <p:blipFill>
          <a:blip r:embed="rId3"/>
          <a:stretch>
            <a:fillRect/>
          </a:stretch>
        </p:blipFill>
        <p:spPr>
          <a:xfrm>
            <a:off x="6389688" y="1990353"/>
            <a:ext cx="5219700" cy="3723431"/>
          </a:xfrm>
          <a:prstGeom prst="rect">
            <a:avLst/>
          </a:prstGeom>
          <a:ln>
            <a:solidFill>
              <a:schemeClr val="accent1"/>
            </a:solidFill>
          </a:ln>
        </p:spPr>
      </p:pic>
    </p:spTree>
    <p:extLst>
      <p:ext uri="{BB962C8B-B14F-4D97-AF65-F5344CB8AC3E}">
        <p14:creationId xmlns:p14="http://schemas.microsoft.com/office/powerpoint/2010/main" val="3369681949"/>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4124206"/>
          </a:xfrm>
        </p:spPr>
        <p:txBody>
          <a:bodyPr/>
          <a:lstStyle/>
          <a:p>
            <a:pPr lvl="0" algn="ctr" defTabSz="797968">
              <a:spcBef>
                <a:spcPct val="0"/>
              </a:spcBef>
              <a:spcAft>
                <a:spcPts val="800"/>
              </a:spcAft>
              <a:defRPr/>
            </a:pPr>
            <a:r>
              <a:rPr lang="en-US" sz="1800" dirty="0">
                <a:latin typeface="Segoe UI" panose="020B0502040204020203" pitchFamily="34" charset="0"/>
                <a:cs typeface="Segoe UI" panose="020B0502040204020203" pitchFamily="34" charset="0"/>
              </a:rPr>
              <a:t>Julia Python and R </a:t>
            </a:r>
            <a:r>
              <a:rPr lang="en-US" sz="1800" dirty="0">
                <a:latin typeface="Segoe UI" panose="020B0502040204020203" pitchFamily="34" charset="0"/>
                <a:cs typeface="Segoe UI" panose="020B0502040204020203" pitchFamily="34" charset="0"/>
                <a:sym typeface="Wingdings" panose="05000000000000000000" pitchFamily="2" charset="2"/>
              </a:rPr>
              <a:t> </a:t>
            </a:r>
            <a:r>
              <a:rPr lang="en-US" sz="1800" dirty="0" err="1">
                <a:latin typeface="Segoe UI" panose="020B0502040204020203" pitchFamily="34" charset="0"/>
                <a:cs typeface="Segoe UI" panose="020B0502040204020203" pitchFamily="34" charset="0"/>
                <a:sym typeface="Wingdings" panose="05000000000000000000" pitchFamily="2" charset="2"/>
              </a:rPr>
              <a:t>Jupyter</a:t>
            </a:r>
            <a:r>
              <a:rPr lang="en-US" sz="1800"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lvl="0" defTabSz="797968">
              <a:spcBef>
                <a:spcPct val="0"/>
              </a:spcBef>
              <a:spcAft>
                <a:spcPts val="1200"/>
              </a:spcAft>
              <a:defRPr/>
            </a:pPr>
            <a:r>
              <a:rPr lang="en-US" sz="18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18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Need to integrate with external data (</a:t>
            </a:r>
            <a:r>
              <a:rPr lang="en-US" sz="1800" dirty="0" err="1">
                <a:ln w="3175">
                  <a:noFill/>
                </a:ln>
                <a:cs typeface="Segoe UI Semibold"/>
              </a:rPr>
              <a:t>WhoIs</a:t>
            </a:r>
            <a:r>
              <a:rPr lang="en-US" sz="1800" dirty="0">
                <a:ln w="3175">
                  <a:noFill/>
                </a:ln>
                <a:cs typeface="Segoe UI Semibold"/>
              </a:rPr>
              <a:t>, </a:t>
            </a:r>
            <a:r>
              <a:rPr lang="en-US" sz="1800" dirty="0" err="1">
                <a:ln w="3175">
                  <a:noFill/>
                </a:ln>
                <a:cs typeface="Segoe UI Semibold"/>
              </a:rPr>
              <a:t>GeoIP</a:t>
            </a:r>
            <a:r>
              <a:rPr lang="en-US" sz="1800" dirty="0">
                <a:ln w="3175">
                  <a:noFill/>
                </a:ln>
                <a:cs typeface="Segoe UI Semibold"/>
              </a:rPr>
              <a:t>, </a:t>
            </a:r>
            <a:r>
              <a:rPr lang="en-US" sz="1800" dirty="0" err="1">
                <a:ln w="3175">
                  <a:noFill/>
                </a:ln>
                <a:cs typeface="Segoe UI Semibold"/>
              </a:rPr>
              <a:t>etc</a:t>
            </a:r>
            <a:r>
              <a:rPr lang="en-US" sz="18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4"/>
            <a:ext cx="1380543"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8"/>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3"/>
          <a:stretch>
            <a:fillRect/>
          </a:stretch>
        </p:blipFill>
        <p:spPr>
          <a:xfrm>
            <a:off x="1534574" y="2380343"/>
            <a:ext cx="8429565" cy="1433599"/>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4"/>
          <a:stretch>
            <a:fillRect/>
          </a:stretch>
        </p:blipFill>
        <p:spPr>
          <a:xfrm>
            <a:off x="1534575"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pic>
        <p:nvPicPr>
          <p:cNvPr id="11" name="Picture 2" descr="Project Jupyter - Wikipedia">
            <a:extLst>
              <a:ext uri="{FF2B5EF4-FFF2-40B4-BE49-F238E27FC236}">
                <a16:creationId xmlns:a16="http://schemas.microsoft.com/office/drawing/2014/main" id="{7CDB69C4-E599-4810-91A1-D46C5E5B0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9071" y="271944"/>
            <a:ext cx="1380543"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zure Sentinel – Cloud-native SIEM Solution | Microsoft Azure">
            <a:extLst>
              <a:ext uri="{FF2B5EF4-FFF2-40B4-BE49-F238E27FC236}">
                <a16:creationId xmlns:a16="http://schemas.microsoft.com/office/drawing/2014/main" id="{9C32AA8A-C03C-4D4B-B845-2C4E6EB206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6616" y="279818"/>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6274"/>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 …</a:t>
            </a:r>
          </a:p>
        </p:txBody>
      </p:sp>
      <p:pic>
        <p:nvPicPr>
          <p:cNvPr id="6" name="Picture 2" descr="Project Jupyter - Wikipedia">
            <a:extLst>
              <a:ext uri="{FF2B5EF4-FFF2-40B4-BE49-F238E27FC236}">
                <a16:creationId xmlns:a16="http://schemas.microsoft.com/office/drawing/2014/main" id="{B695D7F3-F310-4F3E-AEA7-4BDE0F8DA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4"/>
            <a:ext cx="1380543" cy="1600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zure Sentinel – Cloud-native SIEM Solution | Microsoft Azure">
            <a:extLst>
              <a:ext uri="{FF2B5EF4-FFF2-40B4-BE49-F238E27FC236}">
                <a16:creationId xmlns:a16="http://schemas.microsoft.com/office/drawing/2014/main" id="{AED2076B-CC99-447A-8586-F86CDDB8C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8"/>
            <a:ext cx="30480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E9596165-8EEE-4931-A274-C3CAEF83923F}"/>
              </a:ext>
            </a:extLst>
          </p:cNvPr>
          <p:cNvPicPr>
            <a:picLocks noGrp="1" noChangeAspect="1"/>
          </p:cNvPicPr>
          <p:nvPr>
            <p:ph sz="quarter" idx="10"/>
          </p:nvPr>
        </p:nvPicPr>
        <p:blipFill>
          <a:blip r:embed="rId5"/>
          <a:stretch>
            <a:fillRect/>
          </a:stretch>
        </p:blipFill>
        <p:spPr>
          <a:xfrm>
            <a:off x="588263" y="1390650"/>
            <a:ext cx="6507418" cy="4833938"/>
          </a:xfrm>
          <a:prstGeom prst="rect">
            <a:avLst/>
          </a:prstGeom>
          <a:ln>
            <a:solidFill>
              <a:schemeClr val="accent1"/>
            </a:solidFill>
          </a:ln>
        </p:spPr>
      </p:pic>
    </p:spTree>
    <p:extLst>
      <p:ext uri="{BB962C8B-B14F-4D97-AF65-F5344CB8AC3E}">
        <p14:creationId xmlns:p14="http://schemas.microsoft.com/office/powerpoint/2010/main" val="2341630124"/>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 …</a:t>
            </a:r>
          </a:p>
        </p:txBody>
      </p:sp>
      <p:pic>
        <p:nvPicPr>
          <p:cNvPr id="7" name="Content Placeholder 6">
            <a:extLst>
              <a:ext uri="{FF2B5EF4-FFF2-40B4-BE49-F238E27FC236}">
                <a16:creationId xmlns:a16="http://schemas.microsoft.com/office/drawing/2014/main" id="{6E93C506-6365-4106-98BE-2E57E296984F}"/>
              </a:ext>
            </a:extLst>
          </p:cNvPr>
          <p:cNvPicPr>
            <a:picLocks noGrp="1" noChangeAspect="1"/>
          </p:cNvPicPr>
          <p:nvPr>
            <p:ph sz="quarter" idx="10"/>
          </p:nvPr>
        </p:nvPicPr>
        <p:blipFill>
          <a:blip r:embed="rId3"/>
          <a:stretch>
            <a:fillRect/>
          </a:stretch>
        </p:blipFill>
        <p:spPr>
          <a:xfrm>
            <a:off x="641152" y="1435100"/>
            <a:ext cx="10904933" cy="4833938"/>
          </a:xfrm>
          <a:prstGeom prst="rect">
            <a:avLst/>
          </a:prstGeom>
          <a:ln>
            <a:solidFill>
              <a:schemeClr val="accent1"/>
            </a:solidFill>
          </a:ln>
        </p:spPr>
      </p:pic>
    </p:spTree>
    <p:extLst>
      <p:ext uri="{BB962C8B-B14F-4D97-AF65-F5344CB8AC3E}">
        <p14:creationId xmlns:p14="http://schemas.microsoft.com/office/powerpoint/2010/main" val="348065780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Entity Behavior</a:t>
            </a:r>
          </a:p>
        </p:txBody>
      </p:sp>
      <p:pic>
        <p:nvPicPr>
          <p:cNvPr id="5" name="Content Placeholder 4">
            <a:extLst>
              <a:ext uri="{FF2B5EF4-FFF2-40B4-BE49-F238E27FC236}">
                <a16:creationId xmlns:a16="http://schemas.microsoft.com/office/drawing/2014/main" id="{894AB6E7-4C36-4A0B-B25A-885E56B1F350}"/>
              </a:ext>
            </a:extLst>
          </p:cNvPr>
          <p:cNvPicPr>
            <a:picLocks noGrp="1" noChangeAspect="1"/>
          </p:cNvPicPr>
          <p:nvPr>
            <p:ph sz="quarter" idx="10"/>
          </p:nvPr>
        </p:nvPicPr>
        <p:blipFill>
          <a:blip r:embed="rId3"/>
          <a:stretch>
            <a:fillRect/>
          </a:stretch>
        </p:blipFill>
        <p:spPr>
          <a:xfrm>
            <a:off x="983919" y="1435100"/>
            <a:ext cx="10219399" cy="4833938"/>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Entity Behavior – Use Cases</a:t>
            </a:r>
          </a:p>
        </p:txBody>
      </p:sp>
      <p:pic>
        <p:nvPicPr>
          <p:cNvPr id="6" name="Content Placeholder 5">
            <a:extLst>
              <a:ext uri="{FF2B5EF4-FFF2-40B4-BE49-F238E27FC236}">
                <a16:creationId xmlns:a16="http://schemas.microsoft.com/office/drawing/2014/main" id="{F56F9BEB-BE60-4CFB-85B2-2412BFB1FD71}"/>
              </a:ext>
            </a:extLst>
          </p:cNvPr>
          <p:cNvPicPr>
            <a:picLocks noGrp="1" noChangeAspect="1"/>
          </p:cNvPicPr>
          <p:nvPr>
            <p:ph sz="quarter" idx="10"/>
          </p:nvPr>
        </p:nvPicPr>
        <p:blipFill>
          <a:blip r:embed="rId3"/>
          <a:stretch>
            <a:fillRect/>
          </a:stretch>
        </p:blipFill>
        <p:spPr>
          <a:xfrm>
            <a:off x="584200" y="1876401"/>
            <a:ext cx="11018838" cy="3951335"/>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9D34A-1127-4B26-AA84-E67FE5351358}"/>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67EEA491-CC18-441B-905F-D7923C453189}"/>
              </a:ext>
            </a:extLst>
          </p:cNvPr>
          <p:cNvSpPr>
            <a:spLocks noGrp="1"/>
          </p:cNvSpPr>
          <p:nvPr>
            <p:ph sz="quarter" idx="12"/>
          </p:nvPr>
        </p:nvSpPr>
        <p:spPr/>
        <p:txBody>
          <a:bodyPr/>
          <a:lstStyle/>
          <a:p>
            <a:endParaRPr lang="en-US"/>
          </a:p>
        </p:txBody>
      </p:sp>
      <p:sp>
        <p:nvSpPr>
          <p:cNvPr id="7" name="Content Placeholder 6">
            <a:extLst>
              <a:ext uri="{FF2B5EF4-FFF2-40B4-BE49-F238E27FC236}">
                <a16:creationId xmlns:a16="http://schemas.microsoft.com/office/drawing/2014/main" id="{4B897444-6151-45DD-B13A-507B49E1B539}"/>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Can you install Azure Sentinel on the default workspace created by Microsoft Defender for Cloud?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7870728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5C3B79-C35E-4E28-8D58-2AB0774B94EC}"/>
              </a:ext>
            </a:extLst>
          </p:cNvPr>
          <p:cNvSpPr/>
          <p:nvPr/>
        </p:nvSpPr>
        <p:spPr bwMode="auto">
          <a:xfrm>
            <a:off x="1947333" y="2810935"/>
            <a:ext cx="8407400" cy="6180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pPr algn="ctr"/>
            <a:r>
              <a:rPr lang="en-US" dirty="0"/>
              <a:t>Future</a:t>
            </a:r>
          </a:p>
        </p:txBody>
      </p:sp>
      <p:sp>
        <p:nvSpPr>
          <p:cNvPr id="4" name="Text Placeholder 3">
            <a:extLst>
              <a:ext uri="{FF2B5EF4-FFF2-40B4-BE49-F238E27FC236}">
                <a16:creationId xmlns:a16="http://schemas.microsoft.com/office/drawing/2014/main" id="{F732DF86-F1BD-46B0-8D64-4E72CE7423DE}"/>
              </a:ext>
            </a:extLst>
          </p:cNvPr>
          <p:cNvSpPr>
            <a:spLocks noGrp="1"/>
          </p:cNvSpPr>
          <p:nvPr>
            <p:ph type="body" sz="quarter" idx="10"/>
          </p:nvPr>
        </p:nvSpPr>
        <p:spPr>
          <a:xfrm>
            <a:off x="586390" y="1434370"/>
            <a:ext cx="11018520" cy="857222"/>
          </a:xfrm>
        </p:spPr>
        <p:txBody>
          <a:bodyPr/>
          <a:lstStyle/>
          <a:p>
            <a:pPr algn="ctr">
              <a:lnSpc>
                <a:spcPts val="3500"/>
              </a:lnSpc>
            </a:pPr>
            <a:r>
              <a:rPr lang="en-US" dirty="0"/>
              <a:t>Most interested cybersecurity investment through calendar year</a:t>
            </a:r>
          </a:p>
          <a:p>
            <a:pPr algn="ctr">
              <a:lnSpc>
                <a:spcPts val="3500"/>
              </a:lnSpc>
            </a:pPr>
            <a:r>
              <a:rPr lang="en-US" sz="1200" dirty="0"/>
              <a:t>Shown as %</a:t>
            </a:r>
          </a:p>
        </p:txBody>
      </p:sp>
      <p:graphicFrame>
        <p:nvGraphicFramePr>
          <p:cNvPr id="8" name="Chart 7">
            <a:extLst>
              <a:ext uri="{FF2B5EF4-FFF2-40B4-BE49-F238E27FC236}">
                <a16:creationId xmlns:a16="http://schemas.microsoft.com/office/drawing/2014/main" id="{ABB69E8E-E9DF-4D50-9F92-878093DBC22A}"/>
              </a:ext>
            </a:extLst>
          </p:cNvPr>
          <p:cNvGraphicFramePr/>
          <p:nvPr>
            <p:extLst>
              <p:ext uri="{D42A27DB-BD31-4B8C-83A1-F6EECF244321}">
                <p14:modId xmlns:p14="http://schemas.microsoft.com/office/powerpoint/2010/main" val="3134373127"/>
              </p:ext>
            </p:extLst>
          </p:nvPr>
        </p:nvGraphicFramePr>
        <p:xfrm>
          <a:off x="2031650" y="2624670"/>
          <a:ext cx="8128000" cy="3996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81441874"/>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94642" y="0"/>
            <a:ext cx="12381285" cy="6857999"/>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69850" y="0"/>
            <a:ext cx="12331700" cy="6863825"/>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1" y="-14950"/>
            <a:ext cx="12228481" cy="690851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586390" y="196963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2952750" y="3429000"/>
            <a:ext cx="6286500" cy="3067050"/>
          </a:xfrm>
          <a:prstGeom prst="rect">
            <a:avLst/>
          </a:prstGeom>
          <a:ln>
            <a:solidFill>
              <a:schemeClr val="accent1"/>
            </a:solidFill>
          </a:ln>
        </p:spPr>
      </p:pic>
    </p:spTree>
    <p:extLst>
      <p:ext uri="{BB962C8B-B14F-4D97-AF65-F5344CB8AC3E}">
        <p14:creationId xmlns:p14="http://schemas.microsoft.com/office/powerpoint/2010/main" val="3536857173"/>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466625" y="3880803"/>
            <a:ext cx="7258050" cy="2733675"/>
          </a:xfrm>
          <a:prstGeom prst="rect">
            <a:avLst/>
          </a:prstGeom>
          <a:ln>
            <a:solidFill>
              <a:schemeClr val="accent1"/>
            </a:solidFill>
          </a:ln>
        </p:spPr>
      </p:pic>
    </p:spTree>
    <p:extLst>
      <p:ext uri="{BB962C8B-B14F-4D97-AF65-F5344CB8AC3E}">
        <p14:creationId xmlns:p14="http://schemas.microsoft.com/office/powerpoint/2010/main" val="2311420822"/>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881589" y="2700357"/>
            <a:ext cx="8428122" cy="3541693"/>
          </a:xfrm>
          <a:prstGeom prst="rect">
            <a:avLst/>
          </a:prstGeom>
          <a:ln>
            <a:solidFill>
              <a:schemeClr val="accent1"/>
            </a:solidFill>
          </a:ln>
        </p:spPr>
      </p:pic>
    </p:spTree>
    <p:extLst>
      <p:ext uri="{BB962C8B-B14F-4D97-AF65-F5344CB8AC3E}">
        <p14:creationId xmlns:p14="http://schemas.microsoft.com/office/powerpoint/2010/main" val="2664063926"/>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5077810" cy="230832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186" y="1434370"/>
            <a:ext cx="4968830" cy="47945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4BA0B5-198E-4D7A-A027-0DA5F9581B6F}"/>
              </a:ext>
            </a:extLst>
          </p:cNvPr>
          <p:cNvSpPr>
            <a:spLocks noGrp="1"/>
          </p:cNvSpPr>
          <p:nvPr>
            <p:ph type="title"/>
          </p:nvPr>
        </p:nvSpPr>
        <p:spPr>
          <a:xfrm>
            <a:off x="588263" y="2875002"/>
            <a:ext cx="4167887" cy="1107996"/>
          </a:xfrm>
        </p:spPr>
        <p:txBody>
          <a:bodyPr/>
          <a:lstStyle/>
          <a:p>
            <a:r>
              <a:rPr lang="en-US" dirty="0"/>
              <a:t>Zero Trust </a:t>
            </a:r>
            <a:br>
              <a:rPr lang="en-US" dirty="0"/>
            </a:br>
            <a:r>
              <a:rPr lang="en-US" dirty="0"/>
              <a:t>principles</a:t>
            </a:r>
          </a:p>
        </p:txBody>
      </p:sp>
      <p:sp>
        <p:nvSpPr>
          <p:cNvPr id="8" name="Rectangle 7">
            <a:extLst>
              <a:ext uri="{FF2B5EF4-FFF2-40B4-BE49-F238E27FC236}">
                <a16:creationId xmlns:a16="http://schemas.microsoft.com/office/drawing/2014/main" id="{6147FBB7-A1D3-4055-B049-A4C6FEDDEAE1}"/>
              </a:ext>
            </a:extLst>
          </p:cNvPr>
          <p:cNvSpPr/>
          <p:nvPr/>
        </p:nvSpPr>
        <p:spPr bwMode="auto">
          <a:xfrm>
            <a:off x="328613" y="328613"/>
            <a:ext cx="2993231" cy="84296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Title 2">
            <a:extLst>
              <a:ext uri="{FF2B5EF4-FFF2-40B4-BE49-F238E27FC236}">
                <a16:creationId xmlns:a16="http://schemas.microsoft.com/office/drawing/2014/main" id="{A7209FB6-BFD3-432F-8AEB-1742008E2A87}"/>
              </a:ext>
            </a:extLst>
          </p:cNvPr>
          <p:cNvSpPr txBox="1">
            <a:spLocks/>
          </p:cNvSpPr>
          <p:nvPr/>
        </p:nvSpPr>
        <p:spPr>
          <a:xfrm>
            <a:off x="5342468" y="426607"/>
            <a:ext cx="6849532"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Assume breach</a:t>
            </a:r>
          </a:p>
        </p:txBody>
      </p:sp>
      <p:grpSp>
        <p:nvGrpSpPr>
          <p:cNvPr id="9" name="Group 8">
            <a:extLst>
              <a:ext uri="{FF2B5EF4-FFF2-40B4-BE49-F238E27FC236}">
                <a16:creationId xmlns:a16="http://schemas.microsoft.com/office/drawing/2014/main" id="{2B7E11F7-C5D8-42C5-B72D-9F8D5BA3E013}"/>
              </a:ext>
            </a:extLst>
          </p:cNvPr>
          <p:cNvGrpSpPr/>
          <p:nvPr/>
        </p:nvGrpSpPr>
        <p:grpSpPr>
          <a:xfrm>
            <a:off x="6583803" y="1695911"/>
            <a:ext cx="4366862" cy="4161836"/>
            <a:chOff x="6907212" y="2127250"/>
            <a:chExt cx="3505201" cy="3340630"/>
          </a:xfrm>
        </p:grpSpPr>
        <p:sp>
          <p:nvSpPr>
            <p:cNvPr id="2" name="Oval 1">
              <a:extLst>
                <a:ext uri="{FF2B5EF4-FFF2-40B4-BE49-F238E27FC236}">
                  <a16:creationId xmlns:a16="http://schemas.microsoft.com/office/drawing/2014/main" id="{C73E19A3-B707-4BD3-BAB6-2F470C71DF81}"/>
                </a:ext>
              </a:extLst>
            </p:cNvPr>
            <p:cNvSpPr/>
            <p:nvPr/>
          </p:nvSpPr>
          <p:spPr bwMode="auto">
            <a:xfrm>
              <a:off x="7366001" y="2504018"/>
              <a:ext cx="2567516" cy="2567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639F5101-CA45-4C6B-8B9F-92DE2063EBC8}"/>
                </a:ext>
              </a:extLst>
            </p:cNvPr>
            <p:cNvSpPr/>
            <p:nvPr/>
          </p:nvSpPr>
          <p:spPr bwMode="auto">
            <a:xfrm>
              <a:off x="7653866" y="2785533"/>
              <a:ext cx="1998133" cy="19981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02CE7A6C-E70F-4CCF-943D-4AB70CA65F62}"/>
                </a:ext>
              </a:extLst>
            </p:cNvPr>
            <p:cNvSpPr/>
            <p:nvPr/>
          </p:nvSpPr>
          <p:spPr bwMode="auto">
            <a:xfrm>
              <a:off x="7241117" y="3678767"/>
              <a:ext cx="1394883" cy="2307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60565AE1-C6D1-44D2-8E4A-90B5EB2A08C7}"/>
                </a:ext>
              </a:extLst>
            </p:cNvPr>
            <p:cNvSpPr/>
            <p:nvPr/>
          </p:nvSpPr>
          <p:spPr bwMode="auto">
            <a:xfrm>
              <a:off x="8679393" y="3678767"/>
              <a:ext cx="1394883" cy="2307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20C7B3EE-16A8-4A33-9508-B67F4AC5FD82}"/>
                </a:ext>
              </a:extLst>
            </p:cNvPr>
            <p:cNvSpPr/>
            <p:nvPr/>
          </p:nvSpPr>
          <p:spPr bwMode="auto">
            <a:xfrm>
              <a:off x="7241117" y="3678767"/>
              <a:ext cx="224366" cy="956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0CA148C-25D6-4C57-A482-1F48979CAAE7}"/>
                </a:ext>
              </a:extLst>
            </p:cNvPr>
            <p:cNvSpPr/>
            <p:nvPr/>
          </p:nvSpPr>
          <p:spPr bwMode="auto">
            <a:xfrm>
              <a:off x="9853083" y="2952750"/>
              <a:ext cx="224366" cy="956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49DC4EB7-A05B-431A-912F-35D6455F1863}"/>
                </a:ext>
              </a:extLst>
            </p:cNvPr>
            <p:cNvSpPr/>
            <p:nvPr/>
          </p:nvSpPr>
          <p:spPr bwMode="auto">
            <a:xfrm>
              <a:off x="9520237" y="2127250"/>
              <a:ext cx="892176" cy="8921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97E0CDFE-CC70-4E21-86D9-4881723F09AA}"/>
                </a:ext>
              </a:extLst>
            </p:cNvPr>
            <p:cNvSpPr/>
            <p:nvPr/>
          </p:nvSpPr>
          <p:spPr bwMode="auto">
            <a:xfrm>
              <a:off x="6907212" y="4575704"/>
              <a:ext cx="892176" cy="8921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02FE50CF-A6CB-46FE-9D35-4C3660EF221A}"/>
                </a:ext>
              </a:extLst>
            </p:cNvPr>
            <p:cNvSpPr/>
            <p:nvPr/>
          </p:nvSpPr>
          <p:spPr>
            <a:xfrm>
              <a:off x="8538482" y="3120866"/>
              <a:ext cx="213934" cy="1283614"/>
            </a:xfrm>
            <a:custGeom>
              <a:avLst/>
              <a:gdLst>
                <a:gd name="connsiteX0" fmla="*/ 0 w 104775"/>
                <a:gd name="connsiteY0" fmla="*/ 573786 h 628650"/>
                <a:gd name="connsiteX1" fmla="*/ 54388 w 104775"/>
                <a:gd name="connsiteY1" fmla="*/ 516636 h 628650"/>
                <a:gd name="connsiteX2" fmla="*/ 108776 w 104775"/>
                <a:gd name="connsiteY2" fmla="*/ 573786 h 628650"/>
                <a:gd name="connsiteX3" fmla="*/ 54388 w 104775"/>
                <a:gd name="connsiteY3" fmla="*/ 630936 h 628650"/>
                <a:gd name="connsiteX4" fmla="*/ 0 w 104775"/>
                <a:gd name="connsiteY4" fmla="*/ 573786 h 628650"/>
                <a:gd name="connsiteX5" fmla="*/ 23051 w 104775"/>
                <a:gd name="connsiteY5" fmla="*/ 442055 h 628650"/>
                <a:gd name="connsiteX6" fmla="*/ 10192 w 104775"/>
                <a:gd name="connsiteY6" fmla="*/ 0 h 628650"/>
                <a:gd name="connsiteX7" fmla="*/ 98584 w 104775"/>
                <a:gd name="connsiteY7" fmla="*/ 0 h 628650"/>
                <a:gd name="connsiteX8" fmla="*/ 85725 w 104775"/>
                <a:gd name="connsiteY8" fmla="*/ 442055 h 628650"/>
                <a:gd name="connsiteX9" fmla="*/ 23051 w 104775"/>
                <a:gd name="connsiteY9" fmla="*/ 44205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28650">
                  <a:moveTo>
                    <a:pt x="0" y="573786"/>
                  </a:moveTo>
                  <a:cubicBezTo>
                    <a:pt x="0" y="540639"/>
                    <a:pt x="23051" y="516636"/>
                    <a:pt x="54388" y="516636"/>
                  </a:cubicBezTo>
                  <a:cubicBezTo>
                    <a:pt x="87534" y="516636"/>
                    <a:pt x="108776" y="540544"/>
                    <a:pt x="108776" y="573786"/>
                  </a:cubicBezTo>
                  <a:cubicBezTo>
                    <a:pt x="108776" y="605981"/>
                    <a:pt x="87630" y="630936"/>
                    <a:pt x="54388" y="630936"/>
                  </a:cubicBezTo>
                  <a:cubicBezTo>
                    <a:pt x="22098" y="630936"/>
                    <a:pt x="0" y="605981"/>
                    <a:pt x="0" y="573786"/>
                  </a:cubicBezTo>
                  <a:close/>
                  <a:moveTo>
                    <a:pt x="23051" y="442055"/>
                  </a:moveTo>
                  <a:lnTo>
                    <a:pt x="10192" y="0"/>
                  </a:lnTo>
                  <a:lnTo>
                    <a:pt x="98584" y="0"/>
                  </a:lnTo>
                  <a:lnTo>
                    <a:pt x="85725" y="442055"/>
                  </a:lnTo>
                  <a:lnTo>
                    <a:pt x="23051" y="442055"/>
                  </a:ln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 name="Rectangle 6">
              <a:extLst>
                <a:ext uri="{FF2B5EF4-FFF2-40B4-BE49-F238E27FC236}">
                  <a16:creationId xmlns:a16="http://schemas.microsoft.com/office/drawing/2014/main" id="{44480B49-0439-47FF-993B-2D4443506427}"/>
                </a:ext>
              </a:extLst>
            </p:cNvPr>
            <p:cNvSpPr/>
            <p:nvPr/>
          </p:nvSpPr>
          <p:spPr bwMode="auto">
            <a:xfrm>
              <a:off x="8413750" y="3348038"/>
              <a:ext cx="222250" cy="8905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FC1EC100-DE73-4E15-B982-A8B58E43DA21}"/>
                </a:ext>
              </a:extLst>
            </p:cNvPr>
            <p:cNvSpPr/>
            <p:nvPr/>
          </p:nvSpPr>
          <p:spPr bwMode="auto">
            <a:xfrm>
              <a:off x="8684684" y="3356239"/>
              <a:ext cx="222250" cy="8905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10" name="Isosceles Triangle 9">
            <a:extLst>
              <a:ext uri="{FF2B5EF4-FFF2-40B4-BE49-F238E27FC236}">
                <a16:creationId xmlns:a16="http://schemas.microsoft.com/office/drawing/2014/main" id="{9C10425B-527D-4CC1-A062-61EEA050BA15}"/>
              </a:ext>
            </a:extLst>
          </p:cNvPr>
          <p:cNvSpPr/>
          <p:nvPr/>
        </p:nvSpPr>
        <p:spPr bwMode="auto">
          <a:xfrm rot="5400000">
            <a:off x="4738204" y="3137589"/>
            <a:ext cx="1139674" cy="9824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7881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3662541"/>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How many days of historical data does Fusion machine learning utilize?</a:t>
            </a:r>
          </a:p>
          <a:p>
            <a:endParaRPr lang="en-US" dirty="0"/>
          </a:p>
          <a:p>
            <a:r>
              <a:rPr lang="en-US" dirty="0"/>
              <a:t>How is the data encrypted?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48229638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7630510" cy="5042630"/>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0" y="1434371"/>
            <a:ext cx="3338778" cy="48242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5150128"/>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218470"/>
            <a:ext cx="11018520" cy="54271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They streamline automation use in Azure Sentinel and enable you to simplify complex workflows for your incident orchestration processes. They </a:t>
            </a:r>
            <a:r>
              <a:rPr lang="en-US" sz="1800" dirty="0">
                <a:ln w="3175">
                  <a:noFill/>
                </a:ln>
                <a:cs typeface="Segoe UI Semibold"/>
              </a:rPr>
              <a:t>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endParaRPr lang="en-US" sz="1800" dirty="0">
              <a:ln w="3175">
                <a:noFill/>
              </a:ln>
              <a:latin typeface="+mj-lt"/>
              <a:cs typeface="Segoe UI Semibold"/>
            </a:endParaRPr>
          </a:p>
          <a:p>
            <a:pPr lvl="0" defTabSz="797968">
              <a:spcBef>
                <a:spcPct val="0"/>
              </a:spcBef>
              <a:spcAft>
                <a:spcPts val="800"/>
              </a:spcAft>
              <a:defRPr/>
            </a:pPr>
            <a:r>
              <a:rPr lang="en-US" sz="1800" dirty="0">
                <a:ln w="3175">
                  <a:noFill/>
                </a:ln>
                <a:latin typeface="+mj-lt"/>
                <a:cs typeface="Segoe UI Semibold"/>
              </a:rPr>
              <a:t>Use Automation Rules to:</a:t>
            </a:r>
          </a:p>
          <a:p>
            <a:pPr lvl="0" defTabSz="797968">
              <a:spcBef>
                <a:spcPct val="0"/>
              </a:spcBef>
              <a:spcAft>
                <a:spcPts val="800"/>
              </a:spcAft>
              <a:defRPr/>
            </a:pPr>
            <a:r>
              <a:rPr lang="en-US" sz="1800" dirty="0">
                <a:ln w="3175">
                  <a:noFill/>
                </a:ln>
                <a:solidFill>
                  <a:schemeClr val="accent1"/>
                </a:solidFill>
                <a:latin typeface="+mj-lt"/>
                <a:cs typeface="Segoe UI Semibold"/>
              </a:rPr>
              <a:t>Automate incident configuration </a:t>
            </a:r>
            <a:r>
              <a:rPr lang="en-US" sz="1800" dirty="0">
                <a:ln w="3175">
                  <a:noFill/>
                </a:ln>
                <a:cs typeface="Segoe UI Semibold"/>
              </a:rPr>
              <a:t>-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solidFill>
                  <a:schemeClr val="accent1"/>
                </a:solidFill>
                <a:latin typeface="+mj-lt"/>
                <a:cs typeface="Segoe UI Semibold"/>
              </a:rPr>
              <a:t>Trigger playbooks for Microsoft Providers </a:t>
            </a:r>
            <a:r>
              <a:rPr lang="en-US" sz="1800" dirty="0">
                <a:ln w="3175">
                  <a:noFill/>
                </a:ln>
                <a:cs typeface="Segoe UI Semibold"/>
              </a:rPr>
              <a:t>- Automate the handling of Microsoft security alerts by applying rules to incidents created from the alerts.</a:t>
            </a:r>
          </a:p>
          <a:p>
            <a:pPr lvl="0" defTabSz="797968">
              <a:spcBef>
                <a:spcPct val="0"/>
              </a:spcBef>
              <a:spcAft>
                <a:spcPts val="800"/>
              </a:spcAft>
              <a:defRPr/>
            </a:pPr>
            <a:r>
              <a:rPr lang="en-US" sz="1800" dirty="0">
                <a:ln w="3175">
                  <a:noFill/>
                </a:ln>
                <a:solidFill>
                  <a:schemeClr val="accent1"/>
                </a:solidFill>
                <a:latin typeface="+mj-lt"/>
                <a:cs typeface="Segoe UI Semibold"/>
              </a:rPr>
              <a:t>Run playbooks on incidents </a:t>
            </a:r>
            <a:r>
              <a:rPr lang="en-US" sz="1800" dirty="0">
                <a:ln w="3175">
                  <a:noFill/>
                </a:ln>
                <a:cs typeface="Segoe UI Semibold"/>
              </a:rPr>
              <a:t>-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solidFill>
                  <a:schemeClr val="accent1"/>
                </a:solidFill>
                <a:latin typeface="+mj-lt"/>
                <a:cs typeface="Segoe UI Semibold"/>
              </a:rPr>
              <a:t>Apply incident suppression </a:t>
            </a:r>
            <a:r>
              <a:rPr lang="en-US" sz="1800" dirty="0">
                <a:ln w="3175">
                  <a:noFill/>
                </a:ln>
                <a:cs typeface="Segoe UI Semibold"/>
              </a:rPr>
              <a:t>-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545790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hlinkClick r:id="rId3"/>
              </a:rPr>
              <a:t>https://docs.microsoft.com/en-us/azure/sentinel/sentinel-solutions</a:t>
            </a:r>
            <a:r>
              <a:rPr lang="en-US" sz="1800" dirty="0">
                <a:ln w="3175">
                  <a:noFill/>
                </a:ln>
                <a:cs typeface="Segoe UI Semibold"/>
              </a:rPr>
              <a:t> </a:t>
            </a:r>
          </a:p>
          <a:p>
            <a:pPr lvl="0" defTabSz="797968">
              <a:spcBef>
                <a:spcPct val="0"/>
              </a:spcBef>
              <a:spcAft>
                <a:spcPts val="800"/>
              </a:spcAft>
              <a:defRPr/>
            </a:pPr>
            <a:r>
              <a:rPr lang="en-US" sz="1800" dirty="0">
                <a:ln w="3175">
                  <a:noFill/>
                </a:ln>
                <a:cs typeface="Segoe UI Semibold"/>
                <a:hlinkClick r:id="rId4"/>
              </a:rPr>
              <a:t>https://docs.microsoft.com/en-us/azure/sentinel/sentinel-solutions-deploy</a:t>
            </a:r>
            <a:r>
              <a:rPr lang="en-US" sz="1800" dirty="0">
                <a:ln w="3175">
                  <a:noFill/>
                </a:ln>
                <a:cs typeface="Segoe UI Semibold"/>
              </a:rPr>
              <a:t>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t="2223" r="6172" b="1482"/>
          <a:stretch/>
        </p:blipFill>
        <p:spPr bwMode="auto">
          <a:xfrm>
            <a:off x="10" y="127000"/>
            <a:ext cx="12191980" cy="660400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1210588"/>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276000" y="279832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normAutofit/>
          </a:bodyPr>
          <a:lstStyle/>
          <a:p>
            <a:r>
              <a:rPr lang="en-US" dirty="0"/>
              <a:t>Where is data stored (geo-location) for an Azure Sentinel instance?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2728952"/>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With its market-leading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 Companies have invested heavily into current SIEM and Security Solutions with both time, money and staff skills. 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Splunk, </a:t>
            </a:r>
            <a:r>
              <a:rPr lang="en-US" sz="1800" dirty="0" err="1">
                <a:latin typeface="Segoe UI" panose="020B0502040204020203" pitchFamily="34" charset="0"/>
                <a:cs typeface="Segoe UI" panose="020B0502040204020203" pitchFamily="34" charset="0"/>
              </a:rPr>
              <a:t>QRadar</a:t>
            </a:r>
            <a:r>
              <a:rPr lang="en-US" sz="1800" dirty="0">
                <a:latin typeface="Segoe UI" panose="020B0502040204020203" pitchFamily="34" charset="0"/>
                <a:cs typeface="Segoe UI" panose="020B0502040204020203" pitchFamily="34" charset="0"/>
              </a:rPr>
              <a:t>, ArcSight</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Evaluating a SIEM</a:t>
            </a:r>
          </a:p>
        </p:txBody>
      </p:sp>
      <p:sp>
        <p:nvSpPr>
          <p:cNvPr id="6" name="Text Placeholder 5">
            <a:extLst>
              <a:ext uri="{FF2B5EF4-FFF2-40B4-BE49-F238E27FC236}">
                <a16:creationId xmlns:a16="http://schemas.microsoft.com/office/drawing/2014/main" id="{039A16FD-A01D-484F-9BE0-A66F5BC86830}"/>
              </a:ext>
            </a:extLst>
          </p:cNvPr>
          <p:cNvSpPr>
            <a:spLocks noGrp="1"/>
          </p:cNvSpPr>
          <p:nvPr>
            <p:ph type="body" sz="quarter" idx="16"/>
          </p:nvPr>
        </p:nvSpPr>
        <p:spPr>
          <a:xfrm>
            <a:off x="584200" y="2157943"/>
            <a:ext cx="1965960" cy="492443"/>
          </a:xfrm>
        </p:spPr>
        <p:txBody>
          <a:bodyPr/>
          <a:lstStyle/>
          <a:p>
            <a:pPr algn="ctr"/>
            <a:r>
              <a:rPr lang="en-US" dirty="0">
                <a:solidFill>
                  <a:schemeClr val="accent1"/>
                </a:solidFill>
              </a:rPr>
              <a:t>Attack detection coverage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4"/>
          </p:nvPr>
        </p:nvSpPr>
        <p:spPr>
          <a:xfrm>
            <a:off x="584200" y="3002783"/>
            <a:ext cx="1965960" cy="1718419"/>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Compare how well each SIEM is able to detect the full range of attacks using MITRE ATT&amp;CK or a similar framework.</a:t>
            </a:r>
          </a:p>
          <a:p>
            <a:pPr marL="0" lvl="0" indent="0" defTabSz="797968">
              <a:spcBef>
                <a:spcPct val="0"/>
              </a:spcBef>
              <a:spcAft>
                <a:spcPts val="800"/>
              </a:spcAft>
              <a:buNone/>
              <a:defRPr/>
            </a:pPr>
            <a:endParaRPr lang="en-US" dirty="0">
              <a:latin typeface="Segoe UI" panose="020B0502040204020203" pitchFamily="34" charset="0"/>
              <a:cs typeface="Segoe UI" panose="020B0502040204020203" pitchFamily="34" charset="0"/>
            </a:endParaRPr>
          </a:p>
        </p:txBody>
      </p:sp>
      <p:sp>
        <p:nvSpPr>
          <p:cNvPr id="7" name="Text Placeholder 6">
            <a:extLst>
              <a:ext uri="{FF2B5EF4-FFF2-40B4-BE49-F238E27FC236}">
                <a16:creationId xmlns:a16="http://schemas.microsoft.com/office/drawing/2014/main" id="{8E28D45F-202D-4C94-8556-2F9EF57397DF}"/>
              </a:ext>
            </a:extLst>
          </p:cNvPr>
          <p:cNvSpPr>
            <a:spLocks noGrp="1"/>
          </p:cNvSpPr>
          <p:nvPr>
            <p:ph type="body" sz="quarter" idx="17"/>
          </p:nvPr>
        </p:nvSpPr>
        <p:spPr>
          <a:xfrm>
            <a:off x="2849007" y="2157943"/>
            <a:ext cx="1965960" cy="246221"/>
          </a:xfrm>
        </p:spPr>
        <p:txBody>
          <a:bodyPr/>
          <a:lstStyle/>
          <a:p>
            <a:pPr algn="ctr"/>
            <a:r>
              <a:rPr lang="en-US" dirty="0">
                <a:solidFill>
                  <a:schemeClr val="accent1"/>
                </a:solidFill>
              </a:rPr>
              <a:t>Responsiveness</a:t>
            </a:r>
          </a:p>
        </p:txBody>
      </p:sp>
      <p:sp>
        <p:nvSpPr>
          <p:cNvPr id="4" name="Text Placeholder 3">
            <a:extLst>
              <a:ext uri="{FF2B5EF4-FFF2-40B4-BE49-F238E27FC236}">
                <a16:creationId xmlns:a16="http://schemas.microsoft.com/office/drawing/2014/main" id="{534DAAD3-598B-4158-B382-0A5AEC2F44FC}"/>
              </a:ext>
            </a:extLst>
          </p:cNvPr>
          <p:cNvSpPr>
            <a:spLocks noGrp="1"/>
          </p:cNvSpPr>
          <p:nvPr>
            <p:ph type="body" sz="quarter" idx="15"/>
          </p:nvPr>
        </p:nvSpPr>
        <p:spPr>
          <a:xfrm>
            <a:off x="2849007" y="2996143"/>
            <a:ext cx="1965960" cy="2816156"/>
          </a:xfrm>
        </p:spPr>
        <p:txBody>
          <a:bodyPr/>
          <a:lstStyle/>
          <a:p>
            <a:r>
              <a:rPr lang="en-US" dirty="0">
                <a:latin typeface="Segoe UI" panose="020B0502040204020203" pitchFamily="34" charset="0"/>
                <a:cs typeface="Segoe UI" panose="020B0502040204020203" pitchFamily="34" charset="0"/>
              </a:rPr>
              <a:t>Measure the mean time to acknowledge (MTTA), which is the time between when an alert appeared in the SIEM and when the analyst first started working on it. This will likely be similar between any SIEMs. </a:t>
            </a:r>
          </a:p>
          <a:p>
            <a:endParaRPr lang="en-US" dirty="0"/>
          </a:p>
        </p:txBody>
      </p:sp>
      <p:sp>
        <p:nvSpPr>
          <p:cNvPr id="8" name="Text Placeholder 7">
            <a:extLst>
              <a:ext uri="{FF2B5EF4-FFF2-40B4-BE49-F238E27FC236}">
                <a16:creationId xmlns:a16="http://schemas.microsoft.com/office/drawing/2014/main" id="{96064E2E-7AB8-4003-AB80-C5C67B3F22C2}"/>
              </a:ext>
            </a:extLst>
          </p:cNvPr>
          <p:cNvSpPr>
            <a:spLocks noGrp="1"/>
          </p:cNvSpPr>
          <p:nvPr>
            <p:ph type="body" sz="quarter" idx="18"/>
          </p:nvPr>
        </p:nvSpPr>
        <p:spPr>
          <a:xfrm>
            <a:off x="5113814" y="2157943"/>
            <a:ext cx="1965960" cy="492443"/>
          </a:xfrm>
        </p:spPr>
        <p:txBody>
          <a:bodyPr/>
          <a:lstStyle/>
          <a:p>
            <a:pPr algn="ctr"/>
            <a:r>
              <a:rPr lang="en-US" dirty="0">
                <a:solidFill>
                  <a:schemeClr val="accent1"/>
                </a:solidFill>
              </a:rPr>
              <a:t>Mean time to remediate (MTTR) </a:t>
            </a:r>
          </a:p>
        </p:txBody>
      </p:sp>
      <p:sp>
        <p:nvSpPr>
          <p:cNvPr id="10" name="Text Placeholder 9">
            <a:extLst>
              <a:ext uri="{FF2B5EF4-FFF2-40B4-BE49-F238E27FC236}">
                <a16:creationId xmlns:a16="http://schemas.microsoft.com/office/drawing/2014/main" id="{AA9C8E8B-49F0-4B96-A789-58DA5573D621}"/>
              </a:ext>
            </a:extLst>
          </p:cNvPr>
          <p:cNvSpPr>
            <a:spLocks noGrp="1"/>
          </p:cNvSpPr>
          <p:nvPr>
            <p:ph type="body" sz="quarter" idx="19"/>
          </p:nvPr>
        </p:nvSpPr>
        <p:spPr>
          <a:xfrm>
            <a:off x="5113814" y="3002783"/>
            <a:ext cx="1965960" cy="1754326"/>
          </a:xfrm>
        </p:spPr>
        <p:txBody>
          <a:bodyPr/>
          <a:lstStyle/>
          <a:p>
            <a:r>
              <a:rPr lang="en-US" sz="1600" dirty="0">
                <a:latin typeface="Segoe UI" panose="020B0502040204020203" pitchFamily="34" charset="0"/>
                <a:cs typeface="Segoe UI" panose="020B0502040204020203" pitchFamily="34" charset="0"/>
              </a:rPr>
              <a:t>Compare incidents investigated by each SIEM (with analysts at an equivalent skill level). </a:t>
            </a:r>
          </a:p>
          <a:p>
            <a:endParaRPr lang="en-US" dirty="0"/>
          </a:p>
        </p:txBody>
      </p:sp>
      <p:sp>
        <p:nvSpPr>
          <p:cNvPr id="11" name="Text Placeholder 10">
            <a:extLst>
              <a:ext uri="{FF2B5EF4-FFF2-40B4-BE49-F238E27FC236}">
                <a16:creationId xmlns:a16="http://schemas.microsoft.com/office/drawing/2014/main" id="{9FB64BA6-41AE-4CF9-B091-BDA8A386C4F0}"/>
              </a:ext>
            </a:extLst>
          </p:cNvPr>
          <p:cNvSpPr>
            <a:spLocks noGrp="1"/>
          </p:cNvSpPr>
          <p:nvPr>
            <p:ph type="body" sz="quarter" idx="20"/>
          </p:nvPr>
        </p:nvSpPr>
        <p:spPr>
          <a:xfrm>
            <a:off x="7378621" y="2157943"/>
            <a:ext cx="1965960" cy="492443"/>
          </a:xfrm>
        </p:spPr>
        <p:txBody>
          <a:bodyPr/>
          <a:lstStyle/>
          <a:p>
            <a:pPr algn="ctr"/>
            <a:r>
              <a:rPr lang="en-US" dirty="0">
                <a:solidFill>
                  <a:schemeClr val="accent1"/>
                </a:solidFill>
              </a:rPr>
              <a:t>***Hunting speed and agility </a:t>
            </a:r>
          </a:p>
        </p:txBody>
      </p:sp>
      <p:sp>
        <p:nvSpPr>
          <p:cNvPr id="12" name="Text Placeholder 11">
            <a:extLst>
              <a:ext uri="{FF2B5EF4-FFF2-40B4-BE49-F238E27FC236}">
                <a16:creationId xmlns:a16="http://schemas.microsoft.com/office/drawing/2014/main" id="{A3EEF094-A8DB-4A0E-BE21-C564C6E81E7F}"/>
              </a:ext>
            </a:extLst>
          </p:cNvPr>
          <p:cNvSpPr>
            <a:spLocks noGrp="1"/>
          </p:cNvSpPr>
          <p:nvPr>
            <p:ph type="body" sz="quarter" idx="21"/>
          </p:nvPr>
        </p:nvSpPr>
        <p:spPr>
          <a:xfrm>
            <a:off x="7378621" y="2996143"/>
            <a:ext cx="1965960" cy="2492990"/>
          </a:xfrm>
        </p:spPr>
        <p:txBody>
          <a:bodyPr/>
          <a:lstStyle/>
          <a:p>
            <a:r>
              <a:rPr lang="en-US" sz="1600" dirty="0">
                <a:latin typeface="Segoe UI" panose="020B0502040204020203" pitchFamily="34" charset="0"/>
                <a:cs typeface="Segoe UI" panose="020B0502040204020203" pitchFamily="34" charset="0"/>
              </a:rPr>
              <a:t>Measure how fast your teams can hunt—starting from a fully formed hypothesis, to querying the data, to getting the results on each SIEM platform.</a:t>
            </a:r>
          </a:p>
          <a:p>
            <a:endParaRPr lang="en-US" dirty="0"/>
          </a:p>
        </p:txBody>
      </p:sp>
      <p:sp>
        <p:nvSpPr>
          <p:cNvPr id="13" name="Text Placeholder 12">
            <a:extLst>
              <a:ext uri="{FF2B5EF4-FFF2-40B4-BE49-F238E27FC236}">
                <a16:creationId xmlns:a16="http://schemas.microsoft.com/office/drawing/2014/main" id="{422DFB9E-3BFD-4DCE-BCBF-E71979135D55}"/>
              </a:ext>
            </a:extLst>
          </p:cNvPr>
          <p:cNvSpPr>
            <a:spLocks noGrp="1"/>
          </p:cNvSpPr>
          <p:nvPr>
            <p:ph type="body" sz="quarter" idx="22"/>
          </p:nvPr>
        </p:nvSpPr>
        <p:spPr>
          <a:xfrm>
            <a:off x="9643428" y="2157943"/>
            <a:ext cx="1965960" cy="492443"/>
          </a:xfrm>
        </p:spPr>
        <p:txBody>
          <a:bodyPr/>
          <a:lstStyle/>
          <a:p>
            <a:pPr algn="ctr"/>
            <a:r>
              <a:rPr lang="en-US" dirty="0">
                <a:solidFill>
                  <a:schemeClr val="accent1"/>
                </a:solidFill>
              </a:rPr>
              <a:t>Capacity growth friction </a:t>
            </a:r>
          </a:p>
        </p:txBody>
      </p:sp>
      <p:sp>
        <p:nvSpPr>
          <p:cNvPr id="14" name="Text Placeholder 13">
            <a:extLst>
              <a:ext uri="{FF2B5EF4-FFF2-40B4-BE49-F238E27FC236}">
                <a16:creationId xmlns:a16="http://schemas.microsoft.com/office/drawing/2014/main" id="{88017C71-63D1-4457-8ECC-ABE9FB78322F}"/>
              </a:ext>
            </a:extLst>
          </p:cNvPr>
          <p:cNvSpPr>
            <a:spLocks noGrp="1"/>
          </p:cNvSpPr>
          <p:nvPr>
            <p:ph type="body" sz="quarter" idx="23"/>
          </p:nvPr>
        </p:nvSpPr>
        <p:spPr>
          <a:xfrm>
            <a:off x="9643428" y="2996143"/>
            <a:ext cx="1965960" cy="3200876"/>
          </a:xfrm>
        </p:spPr>
        <p:txBody>
          <a:bodyPr/>
          <a:lstStyle/>
          <a:p>
            <a:r>
              <a:rPr lang="en-US" sz="1600" dirty="0">
                <a:latin typeface="Segoe UI" panose="020B0502040204020203" pitchFamily="34" charset="0"/>
                <a:cs typeface="Segoe UI" panose="020B0502040204020203" pitchFamily="34" charset="0"/>
              </a:rPr>
              <a:t>Compare the level of difficulty in adding capacity as your cloud use grows. This is particularly important because cloud services and applications tend to generate more log data than traditional on-premises workloads.</a:t>
            </a:r>
            <a:endParaRPr lang="en-US" dirty="0"/>
          </a:p>
        </p:txBody>
      </p:sp>
      <p:sp>
        <p:nvSpPr>
          <p:cNvPr id="16" name="TextBox 15">
            <a:extLst>
              <a:ext uri="{FF2B5EF4-FFF2-40B4-BE49-F238E27FC236}">
                <a16:creationId xmlns:a16="http://schemas.microsoft.com/office/drawing/2014/main" id="{B4F54F35-8006-4611-B5E4-8441A9ED8FF2}"/>
              </a:ext>
            </a:extLst>
          </p:cNvPr>
          <p:cNvSpPr txBox="1"/>
          <p:nvPr/>
        </p:nvSpPr>
        <p:spPr>
          <a:xfrm>
            <a:off x="584200" y="1433563"/>
            <a:ext cx="10113432" cy="369332"/>
          </a:xfrm>
          <a:prstGeom prst="rect">
            <a:avLst/>
          </a:prstGeom>
          <a:noFill/>
        </p:spPr>
        <p:txBody>
          <a:bodyPr wrap="square">
            <a:spAutoFit/>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Customers should evaluate moving to a new SIEM based on the following:</a:t>
            </a:r>
          </a:p>
        </p:txBody>
      </p:sp>
    </p:spTree>
    <p:extLst>
      <p:ext uri="{BB962C8B-B14F-4D97-AF65-F5344CB8AC3E}">
        <p14:creationId xmlns:p14="http://schemas.microsoft.com/office/powerpoint/2010/main" val="3777878735"/>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3108543"/>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3693319"/>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Data Sources / Logs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Fields and Mappings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Native / Custom Connectors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Search Queries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Detection Rules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Remediation Actions (Cloud vs On-Premises)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Workbooks / Dashboard / Reports</a:t>
            </a:r>
          </a:p>
          <a:p>
            <a:pPr marL="514350" lvl="1"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6095650" y="2588532"/>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4346670"/>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271" y="2152154"/>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 &amp; </a:t>
            </a:r>
            <a:br>
              <a:rPr lang="en-US" dirty="0"/>
            </a:br>
            <a:r>
              <a:rPr lang="en-US" dirty="0"/>
              <a:t>Azure Sentinel</a:t>
            </a:r>
          </a:p>
        </p:txBody>
      </p:sp>
      <p:sp>
        <p:nvSpPr>
          <p:cNvPr id="2" name="Text Placeholder 1">
            <a:extLst>
              <a:ext uri="{FF2B5EF4-FFF2-40B4-BE49-F238E27FC236}">
                <a16:creationId xmlns:a16="http://schemas.microsoft.com/office/drawing/2014/main" id="{15D421AD-D894-4DFC-8655-585A561BDBE5}"/>
              </a:ext>
            </a:extLst>
          </p:cNvPr>
          <p:cNvSpPr>
            <a:spLocks noGrp="1"/>
          </p:cNvSpPr>
          <p:nvPr>
            <p:ph type="body" sz="quarter" idx="12"/>
          </p:nvPr>
        </p:nvSpPr>
        <p:spPr/>
        <p:txBody>
          <a:bodyPr/>
          <a:lstStyle/>
          <a:p>
            <a:r>
              <a:rPr lang="en-US" dirty="0"/>
              <a:t>Advanced Demo</a:t>
            </a:r>
          </a:p>
        </p:txBody>
      </p:sp>
      <p:pic>
        <p:nvPicPr>
          <p:cNvPr id="5" name="Picture Placeholder 14" descr="A picture containing icon&#10;&#10;Description automatically generated">
            <a:extLst>
              <a:ext uri="{FF2B5EF4-FFF2-40B4-BE49-F238E27FC236}">
                <a16:creationId xmlns:a16="http://schemas.microsoft.com/office/drawing/2014/main" id="{9A4BD977-E4A2-4A2E-9EED-CE1A37E081C9}"/>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4294967295"/>
          </p:nvPr>
        </p:nvSpPr>
        <p:spPr>
          <a:xfrm>
            <a:off x="0" y="981075"/>
            <a:ext cx="10321925" cy="285750"/>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584" y="1889362"/>
            <a:ext cx="5944430" cy="3534268"/>
          </a:xfrm>
          <a:prstGeom prst="rect">
            <a:avLst/>
          </a:prstGeom>
          <a:ln>
            <a:solidFill>
              <a:schemeClr val="accent1"/>
            </a:solidFill>
          </a:ln>
        </p:spPr>
      </p:pic>
    </p:spTree>
    <p:extLst>
      <p:ext uri="{BB962C8B-B14F-4D97-AF65-F5344CB8AC3E}">
        <p14:creationId xmlns:p14="http://schemas.microsoft.com/office/powerpoint/2010/main" val="2903130776"/>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90" y="2190055"/>
            <a:ext cx="3625982" cy="2134526"/>
          </a:xfrm>
          <a:prstGeom prst="rect">
            <a:avLst/>
          </a:prstGeom>
          <a:ln>
            <a:solidFill>
              <a:schemeClr val="accent1"/>
            </a:solidFill>
          </a:ln>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840" y="2190055"/>
            <a:ext cx="7244054" cy="3877426"/>
          </a:xfrm>
          <a:prstGeom prst="rect">
            <a:avLst/>
          </a:prstGeom>
          <a:ln>
            <a:solidFill>
              <a:schemeClr val="accent1"/>
            </a:solidFill>
          </a:ln>
        </p:spPr>
      </p:pic>
    </p:spTree>
    <p:extLst>
      <p:ext uri="{BB962C8B-B14F-4D97-AF65-F5344CB8AC3E}">
        <p14:creationId xmlns:p14="http://schemas.microsoft.com/office/powerpoint/2010/main" val="4290320214"/>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 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2234389" y="3176297"/>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1193800" y="1434370"/>
            <a:ext cx="10411110" cy="3924151"/>
          </a:xfrm>
        </p:spPr>
        <p:txBody>
          <a:bodyPr/>
          <a:lstStyle/>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grpSp>
        <p:nvGrpSpPr>
          <p:cNvPr id="4" name="Group 3">
            <a:extLst>
              <a:ext uri="{FF2B5EF4-FFF2-40B4-BE49-F238E27FC236}">
                <a16:creationId xmlns:a16="http://schemas.microsoft.com/office/drawing/2014/main" id="{08B7D909-FC63-4D1B-9E89-76AE140F9E15}"/>
              </a:ext>
            </a:extLst>
          </p:cNvPr>
          <p:cNvGrpSpPr/>
          <p:nvPr/>
        </p:nvGrpSpPr>
        <p:grpSpPr>
          <a:xfrm>
            <a:off x="624956" y="1399138"/>
            <a:ext cx="348030" cy="320188"/>
            <a:chOff x="2035969" y="5551486"/>
            <a:chExt cx="555625" cy="511175"/>
          </a:xfrm>
          <a:solidFill>
            <a:schemeClr val="accent1"/>
          </a:solidFill>
        </p:grpSpPr>
        <p:sp>
          <p:nvSpPr>
            <p:cNvPr id="5" name="Freeform 15">
              <a:extLst>
                <a:ext uri="{FF2B5EF4-FFF2-40B4-BE49-F238E27FC236}">
                  <a16:creationId xmlns:a16="http://schemas.microsoft.com/office/drawing/2014/main" id="{EBB55F10-9237-4F04-91E4-0AFA537264D1}"/>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 name="Freeform 16">
              <a:extLst>
                <a:ext uri="{FF2B5EF4-FFF2-40B4-BE49-F238E27FC236}">
                  <a16:creationId xmlns:a16="http://schemas.microsoft.com/office/drawing/2014/main" id="{9FEAF456-1B1B-4FCB-B712-3FB9DF61D1AC}"/>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 name="Freeform 17">
              <a:extLst>
                <a:ext uri="{FF2B5EF4-FFF2-40B4-BE49-F238E27FC236}">
                  <a16:creationId xmlns:a16="http://schemas.microsoft.com/office/drawing/2014/main" id="{0386D3EB-0465-44E0-94DA-678614C4A90C}"/>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8" name="Group 7">
            <a:extLst>
              <a:ext uri="{FF2B5EF4-FFF2-40B4-BE49-F238E27FC236}">
                <a16:creationId xmlns:a16="http://schemas.microsoft.com/office/drawing/2014/main" id="{506DDC3B-C19E-4C7A-810B-08BC9A41BE1C}"/>
              </a:ext>
            </a:extLst>
          </p:cNvPr>
          <p:cNvGrpSpPr/>
          <p:nvPr/>
        </p:nvGrpSpPr>
        <p:grpSpPr>
          <a:xfrm>
            <a:off x="624956" y="1932753"/>
            <a:ext cx="348030" cy="320188"/>
            <a:chOff x="2035969" y="5551486"/>
            <a:chExt cx="555625" cy="511175"/>
          </a:xfrm>
          <a:solidFill>
            <a:schemeClr val="accent1"/>
          </a:solidFill>
        </p:grpSpPr>
        <p:sp>
          <p:nvSpPr>
            <p:cNvPr id="10" name="Freeform 15">
              <a:extLst>
                <a:ext uri="{FF2B5EF4-FFF2-40B4-BE49-F238E27FC236}">
                  <a16:creationId xmlns:a16="http://schemas.microsoft.com/office/drawing/2014/main" id="{2CC798D6-55FC-472D-A94E-69B7D8F5CC3B}"/>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1" name="Freeform 16">
              <a:extLst>
                <a:ext uri="{FF2B5EF4-FFF2-40B4-BE49-F238E27FC236}">
                  <a16:creationId xmlns:a16="http://schemas.microsoft.com/office/drawing/2014/main" id="{1DBDC2A3-9B2B-407C-BFF1-A832B30BF7FB}"/>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2" name="Freeform 17">
              <a:extLst>
                <a:ext uri="{FF2B5EF4-FFF2-40B4-BE49-F238E27FC236}">
                  <a16:creationId xmlns:a16="http://schemas.microsoft.com/office/drawing/2014/main" id="{21358097-F147-4D93-852C-7CFB4EA0704F}"/>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47D94136-9EB7-4269-9EB8-049785DBE6C2}"/>
              </a:ext>
            </a:extLst>
          </p:cNvPr>
          <p:cNvGrpSpPr/>
          <p:nvPr/>
        </p:nvGrpSpPr>
        <p:grpSpPr>
          <a:xfrm>
            <a:off x="624956" y="2708210"/>
            <a:ext cx="348030" cy="320188"/>
            <a:chOff x="2035969" y="5551486"/>
            <a:chExt cx="555625" cy="511175"/>
          </a:xfrm>
          <a:solidFill>
            <a:schemeClr val="accent1"/>
          </a:solidFill>
        </p:grpSpPr>
        <p:sp>
          <p:nvSpPr>
            <p:cNvPr id="14" name="Freeform 15">
              <a:extLst>
                <a:ext uri="{FF2B5EF4-FFF2-40B4-BE49-F238E27FC236}">
                  <a16:creationId xmlns:a16="http://schemas.microsoft.com/office/drawing/2014/main" id="{D0416E32-78CB-4F5A-BB0C-DBA908A18105}"/>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5" name="Freeform 16">
              <a:extLst>
                <a:ext uri="{FF2B5EF4-FFF2-40B4-BE49-F238E27FC236}">
                  <a16:creationId xmlns:a16="http://schemas.microsoft.com/office/drawing/2014/main" id="{58EE479D-9062-45E7-B5DA-B34513306E84}"/>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6" name="Freeform 17">
              <a:extLst>
                <a:ext uri="{FF2B5EF4-FFF2-40B4-BE49-F238E27FC236}">
                  <a16:creationId xmlns:a16="http://schemas.microsoft.com/office/drawing/2014/main" id="{D1A697CF-255F-4AFC-8FBE-396C9EA5C9F5}"/>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7" name="Group 16">
            <a:extLst>
              <a:ext uri="{FF2B5EF4-FFF2-40B4-BE49-F238E27FC236}">
                <a16:creationId xmlns:a16="http://schemas.microsoft.com/office/drawing/2014/main" id="{F6A2F828-2AB1-4713-801A-30F93D0DDDFD}"/>
              </a:ext>
            </a:extLst>
          </p:cNvPr>
          <p:cNvGrpSpPr/>
          <p:nvPr/>
        </p:nvGrpSpPr>
        <p:grpSpPr>
          <a:xfrm>
            <a:off x="624956" y="3202652"/>
            <a:ext cx="348030" cy="320188"/>
            <a:chOff x="2035969" y="5551486"/>
            <a:chExt cx="555625" cy="511175"/>
          </a:xfrm>
          <a:solidFill>
            <a:schemeClr val="accent1"/>
          </a:solidFill>
        </p:grpSpPr>
        <p:sp>
          <p:nvSpPr>
            <p:cNvPr id="18" name="Freeform 15">
              <a:extLst>
                <a:ext uri="{FF2B5EF4-FFF2-40B4-BE49-F238E27FC236}">
                  <a16:creationId xmlns:a16="http://schemas.microsoft.com/office/drawing/2014/main" id="{97D54483-DCE6-403D-8CB8-745F284CEE37}"/>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16">
              <a:extLst>
                <a:ext uri="{FF2B5EF4-FFF2-40B4-BE49-F238E27FC236}">
                  <a16:creationId xmlns:a16="http://schemas.microsoft.com/office/drawing/2014/main" id="{79DEEFF6-5998-4CFD-8775-EBFB0519ACEF}"/>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0" name="Freeform 17">
              <a:extLst>
                <a:ext uri="{FF2B5EF4-FFF2-40B4-BE49-F238E27FC236}">
                  <a16:creationId xmlns:a16="http://schemas.microsoft.com/office/drawing/2014/main" id="{F6AC9379-9421-424B-8592-44A800547F51}"/>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1" name="Group 20">
            <a:extLst>
              <a:ext uri="{FF2B5EF4-FFF2-40B4-BE49-F238E27FC236}">
                <a16:creationId xmlns:a16="http://schemas.microsoft.com/office/drawing/2014/main" id="{E6797507-F763-484F-BA30-1664A84A48DE}"/>
              </a:ext>
            </a:extLst>
          </p:cNvPr>
          <p:cNvGrpSpPr/>
          <p:nvPr/>
        </p:nvGrpSpPr>
        <p:grpSpPr>
          <a:xfrm>
            <a:off x="624956" y="4262308"/>
            <a:ext cx="348030" cy="320188"/>
            <a:chOff x="2035969" y="5551486"/>
            <a:chExt cx="555625" cy="511175"/>
          </a:xfrm>
          <a:solidFill>
            <a:schemeClr val="accent1"/>
          </a:solidFill>
        </p:grpSpPr>
        <p:sp>
          <p:nvSpPr>
            <p:cNvPr id="22" name="Freeform 15">
              <a:extLst>
                <a:ext uri="{FF2B5EF4-FFF2-40B4-BE49-F238E27FC236}">
                  <a16:creationId xmlns:a16="http://schemas.microsoft.com/office/drawing/2014/main" id="{81EB2A24-7A73-4B11-B7B7-3E51340E898E}"/>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16">
              <a:extLst>
                <a:ext uri="{FF2B5EF4-FFF2-40B4-BE49-F238E27FC236}">
                  <a16:creationId xmlns:a16="http://schemas.microsoft.com/office/drawing/2014/main" id="{69E90F7D-D919-4375-A3CF-CDA67D8C0D71}"/>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17">
              <a:extLst>
                <a:ext uri="{FF2B5EF4-FFF2-40B4-BE49-F238E27FC236}">
                  <a16:creationId xmlns:a16="http://schemas.microsoft.com/office/drawing/2014/main" id="{595950EB-D654-4C9E-80E2-08AA44C2FC8B}"/>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5" name="Group 24">
            <a:extLst>
              <a:ext uri="{FF2B5EF4-FFF2-40B4-BE49-F238E27FC236}">
                <a16:creationId xmlns:a16="http://schemas.microsoft.com/office/drawing/2014/main" id="{1E21CE30-22B8-4B7F-A9CF-A2343CDDE222}"/>
              </a:ext>
            </a:extLst>
          </p:cNvPr>
          <p:cNvGrpSpPr/>
          <p:nvPr/>
        </p:nvGrpSpPr>
        <p:grpSpPr>
          <a:xfrm>
            <a:off x="624956" y="4763476"/>
            <a:ext cx="348030" cy="320188"/>
            <a:chOff x="2035969" y="5551486"/>
            <a:chExt cx="555625" cy="511175"/>
          </a:xfrm>
          <a:solidFill>
            <a:schemeClr val="accent1"/>
          </a:solidFill>
        </p:grpSpPr>
        <p:sp>
          <p:nvSpPr>
            <p:cNvPr id="26" name="Freeform 15">
              <a:extLst>
                <a:ext uri="{FF2B5EF4-FFF2-40B4-BE49-F238E27FC236}">
                  <a16:creationId xmlns:a16="http://schemas.microsoft.com/office/drawing/2014/main" id="{3B0AFA44-3E7A-470E-8DDA-77D2717E2BB1}"/>
                </a:ext>
              </a:extLst>
            </p:cNvPr>
            <p:cNvSpPr>
              <a:spLocks/>
            </p:cNvSpPr>
            <p:nvPr/>
          </p:nvSpPr>
          <p:spPr bwMode="auto">
            <a:xfrm>
              <a:off x="2188369" y="5749923"/>
              <a:ext cx="119063" cy="115888"/>
            </a:xfrm>
            <a:custGeom>
              <a:avLst/>
              <a:gdLst>
                <a:gd name="T0" fmla="*/ 82 w 95"/>
                <a:gd name="T1" fmla="*/ 93 h 93"/>
                <a:gd name="T2" fmla="*/ 73 w 95"/>
                <a:gd name="T3" fmla="*/ 90 h 93"/>
                <a:gd name="T4" fmla="*/ 5 w 95"/>
                <a:gd name="T5" fmla="*/ 21 h 93"/>
                <a:gd name="T6" fmla="*/ 5 w 95"/>
                <a:gd name="T7" fmla="*/ 4 h 93"/>
                <a:gd name="T8" fmla="*/ 22 w 95"/>
                <a:gd name="T9" fmla="*/ 4 h 93"/>
                <a:gd name="T10" fmla="*/ 90 w 95"/>
                <a:gd name="T11" fmla="*/ 73 h 93"/>
                <a:gd name="T12" fmla="*/ 90 w 95"/>
                <a:gd name="T13" fmla="*/ 90 h 93"/>
                <a:gd name="T14" fmla="*/ 82 w 9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82" y="93"/>
                  </a:moveTo>
                  <a:cubicBezTo>
                    <a:pt x="79" y="93"/>
                    <a:pt x="76" y="92"/>
                    <a:pt x="73" y="90"/>
                  </a:cubicBezTo>
                  <a:cubicBezTo>
                    <a:pt x="5" y="21"/>
                    <a:pt x="5" y="21"/>
                    <a:pt x="5" y="21"/>
                  </a:cubicBezTo>
                  <a:cubicBezTo>
                    <a:pt x="0" y="16"/>
                    <a:pt x="0" y="9"/>
                    <a:pt x="5" y="4"/>
                  </a:cubicBezTo>
                  <a:cubicBezTo>
                    <a:pt x="9" y="0"/>
                    <a:pt x="17" y="0"/>
                    <a:pt x="22" y="4"/>
                  </a:cubicBezTo>
                  <a:cubicBezTo>
                    <a:pt x="90" y="73"/>
                    <a:pt x="90" y="73"/>
                    <a:pt x="90" y="73"/>
                  </a:cubicBezTo>
                  <a:cubicBezTo>
                    <a:pt x="95" y="77"/>
                    <a:pt x="95" y="85"/>
                    <a:pt x="90" y="90"/>
                  </a:cubicBezTo>
                  <a:cubicBezTo>
                    <a:pt x="88" y="92"/>
                    <a:pt x="85" y="93"/>
                    <a:pt x="82" y="93"/>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7" name="Freeform 16">
              <a:extLst>
                <a:ext uri="{FF2B5EF4-FFF2-40B4-BE49-F238E27FC236}">
                  <a16:creationId xmlns:a16="http://schemas.microsoft.com/office/drawing/2014/main" id="{3F5B1A27-0572-4F7C-B02B-4A3D11E232BF}"/>
                </a:ext>
              </a:extLst>
            </p:cNvPr>
            <p:cNvSpPr>
              <a:spLocks/>
            </p:cNvSpPr>
            <p:nvPr/>
          </p:nvSpPr>
          <p:spPr bwMode="auto">
            <a:xfrm>
              <a:off x="2274094" y="5551486"/>
              <a:ext cx="317500" cy="314325"/>
            </a:xfrm>
            <a:custGeom>
              <a:avLst/>
              <a:gdLst>
                <a:gd name="T0" fmla="*/ 14 w 253"/>
                <a:gd name="T1" fmla="*/ 251 h 251"/>
                <a:gd name="T2" fmla="*/ 5 w 253"/>
                <a:gd name="T3" fmla="*/ 248 h 251"/>
                <a:gd name="T4" fmla="*/ 5 w 253"/>
                <a:gd name="T5" fmla="*/ 231 h 251"/>
                <a:gd name="T6" fmla="*/ 231 w 253"/>
                <a:gd name="T7" fmla="*/ 5 h 251"/>
                <a:gd name="T8" fmla="*/ 248 w 253"/>
                <a:gd name="T9" fmla="*/ 5 h 251"/>
                <a:gd name="T10" fmla="*/ 248 w 253"/>
                <a:gd name="T11" fmla="*/ 22 h 251"/>
                <a:gd name="T12" fmla="*/ 22 w 253"/>
                <a:gd name="T13" fmla="*/ 248 h 251"/>
                <a:gd name="T14" fmla="*/ 14 w 253"/>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4" y="251"/>
                  </a:moveTo>
                  <a:cubicBezTo>
                    <a:pt x="11" y="251"/>
                    <a:pt x="8" y="250"/>
                    <a:pt x="5" y="248"/>
                  </a:cubicBezTo>
                  <a:cubicBezTo>
                    <a:pt x="0" y="243"/>
                    <a:pt x="0" y="235"/>
                    <a:pt x="5" y="231"/>
                  </a:cubicBezTo>
                  <a:cubicBezTo>
                    <a:pt x="231" y="5"/>
                    <a:pt x="231" y="5"/>
                    <a:pt x="231" y="5"/>
                  </a:cubicBezTo>
                  <a:cubicBezTo>
                    <a:pt x="236" y="0"/>
                    <a:pt x="244" y="0"/>
                    <a:pt x="248" y="5"/>
                  </a:cubicBezTo>
                  <a:cubicBezTo>
                    <a:pt x="253" y="9"/>
                    <a:pt x="253" y="17"/>
                    <a:pt x="248" y="22"/>
                  </a:cubicBezTo>
                  <a:cubicBezTo>
                    <a:pt x="22" y="248"/>
                    <a:pt x="22" y="248"/>
                    <a:pt x="22" y="248"/>
                  </a:cubicBezTo>
                  <a:cubicBezTo>
                    <a:pt x="20" y="250"/>
                    <a:pt x="17" y="251"/>
                    <a:pt x="14" y="25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8" name="Freeform 17">
              <a:extLst>
                <a:ext uri="{FF2B5EF4-FFF2-40B4-BE49-F238E27FC236}">
                  <a16:creationId xmlns:a16="http://schemas.microsoft.com/office/drawing/2014/main" id="{D4C3781F-86FB-429A-A4F3-C59D372A6BBB}"/>
                </a:ext>
              </a:extLst>
            </p:cNvPr>
            <p:cNvSpPr>
              <a:spLocks/>
            </p:cNvSpPr>
            <p:nvPr/>
          </p:nvSpPr>
          <p:spPr bwMode="auto">
            <a:xfrm>
              <a:off x="2035969" y="5594348"/>
              <a:ext cx="466725" cy="468313"/>
            </a:xfrm>
            <a:custGeom>
              <a:avLst/>
              <a:gdLst>
                <a:gd name="T0" fmla="*/ 346 w 373"/>
                <a:gd name="T1" fmla="*/ 374 h 374"/>
                <a:gd name="T2" fmla="*/ 27 w 373"/>
                <a:gd name="T3" fmla="*/ 374 h 374"/>
                <a:gd name="T4" fmla="*/ 0 w 373"/>
                <a:gd name="T5" fmla="*/ 346 h 374"/>
                <a:gd name="T6" fmla="*/ 0 w 373"/>
                <a:gd name="T7" fmla="*/ 28 h 374"/>
                <a:gd name="T8" fmla="*/ 27 w 373"/>
                <a:gd name="T9" fmla="*/ 0 h 374"/>
                <a:gd name="T10" fmla="*/ 334 w 373"/>
                <a:gd name="T11" fmla="*/ 0 h 374"/>
                <a:gd name="T12" fmla="*/ 346 w 373"/>
                <a:gd name="T13" fmla="*/ 12 h 374"/>
                <a:gd name="T14" fmla="*/ 334 w 373"/>
                <a:gd name="T15" fmla="*/ 24 h 374"/>
                <a:gd name="T16" fmla="*/ 27 w 373"/>
                <a:gd name="T17" fmla="*/ 24 h 374"/>
                <a:gd name="T18" fmla="*/ 24 w 373"/>
                <a:gd name="T19" fmla="*/ 28 h 374"/>
                <a:gd name="T20" fmla="*/ 24 w 373"/>
                <a:gd name="T21" fmla="*/ 346 h 374"/>
                <a:gd name="T22" fmla="*/ 27 w 373"/>
                <a:gd name="T23" fmla="*/ 350 h 374"/>
                <a:gd name="T24" fmla="*/ 346 w 373"/>
                <a:gd name="T25" fmla="*/ 350 h 374"/>
                <a:gd name="T26" fmla="*/ 349 w 373"/>
                <a:gd name="T27" fmla="*/ 346 h 374"/>
                <a:gd name="T28" fmla="*/ 349 w 373"/>
                <a:gd name="T29" fmla="*/ 109 h 374"/>
                <a:gd name="T30" fmla="*/ 361 w 373"/>
                <a:gd name="T31" fmla="*/ 97 h 374"/>
                <a:gd name="T32" fmla="*/ 373 w 373"/>
                <a:gd name="T33" fmla="*/ 109 h 374"/>
                <a:gd name="T34" fmla="*/ 373 w 373"/>
                <a:gd name="T35" fmla="*/ 346 h 374"/>
                <a:gd name="T36" fmla="*/ 346 w 373"/>
                <a:gd name="T3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374">
                  <a:moveTo>
                    <a:pt x="346" y="374"/>
                  </a:moveTo>
                  <a:cubicBezTo>
                    <a:pt x="27" y="374"/>
                    <a:pt x="27" y="374"/>
                    <a:pt x="27" y="374"/>
                  </a:cubicBezTo>
                  <a:cubicBezTo>
                    <a:pt x="12" y="374"/>
                    <a:pt x="0" y="362"/>
                    <a:pt x="0" y="346"/>
                  </a:cubicBezTo>
                  <a:cubicBezTo>
                    <a:pt x="0" y="28"/>
                    <a:pt x="0" y="28"/>
                    <a:pt x="0" y="28"/>
                  </a:cubicBezTo>
                  <a:cubicBezTo>
                    <a:pt x="0" y="13"/>
                    <a:pt x="12" y="0"/>
                    <a:pt x="27" y="0"/>
                  </a:cubicBezTo>
                  <a:cubicBezTo>
                    <a:pt x="334" y="0"/>
                    <a:pt x="334" y="0"/>
                    <a:pt x="334" y="0"/>
                  </a:cubicBezTo>
                  <a:cubicBezTo>
                    <a:pt x="341" y="0"/>
                    <a:pt x="346" y="6"/>
                    <a:pt x="346" y="12"/>
                  </a:cubicBezTo>
                  <a:cubicBezTo>
                    <a:pt x="346" y="19"/>
                    <a:pt x="341" y="24"/>
                    <a:pt x="334" y="24"/>
                  </a:cubicBezTo>
                  <a:cubicBezTo>
                    <a:pt x="27" y="24"/>
                    <a:pt x="27" y="24"/>
                    <a:pt x="27" y="24"/>
                  </a:cubicBezTo>
                  <a:cubicBezTo>
                    <a:pt x="25" y="24"/>
                    <a:pt x="24" y="26"/>
                    <a:pt x="24" y="28"/>
                  </a:cubicBezTo>
                  <a:cubicBezTo>
                    <a:pt x="24" y="346"/>
                    <a:pt x="24" y="346"/>
                    <a:pt x="24" y="346"/>
                  </a:cubicBezTo>
                  <a:cubicBezTo>
                    <a:pt x="24" y="348"/>
                    <a:pt x="25" y="350"/>
                    <a:pt x="27" y="350"/>
                  </a:cubicBezTo>
                  <a:cubicBezTo>
                    <a:pt x="346" y="350"/>
                    <a:pt x="346" y="350"/>
                    <a:pt x="346" y="350"/>
                  </a:cubicBezTo>
                  <a:cubicBezTo>
                    <a:pt x="348" y="350"/>
                    <a:pt x="349" y="348"/>
                    <a:pt x="349" y="346"/>
                  </a:cubicBezTo>
                  <a:cubicBezTo>
                    <a:pt x="349" y="109"/>
                    <a:pt x="349" y="109"/>
                    <a:pt x="349" y="109"/>
                  </a:cubicBezTo>
                  <a:cubicBezTo>
                    <a:pt x="349" y="103"/>
                    <a:pt x="355" y="97"/>
                    <a:pt x="361" y="97"/>
                  </a:cubicBezTo>
                  <a:cubicBezTo>
                    <a:pt x="368" y="97"/>
                    <a:pt x="373" y="103"/>
                    <a:pt x="373" y="109"/>
                  </a:cubicBezTo>
                  <a:cubicBezTo>
                    <a:pt x="373" y="346"/>
                    <a:pt x="373" y="346"/>
                    <a:pt x="373" y="346"/>
                  </a:cubicBezTo>
                  <a:cubicBezTo>
                    <a:pt x="373" y="362"/>
                    <a:pt x="361" y="374"/>
                    <a:pt x="346" y="37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spTree>
    <p:extLst>
      <p:ext uri="{BB962C8B-B14F-4D97-AF65-F5344CB8AC3E}">
        <p14:creationId xmlns:p14="http://schemas.microsoft.com/office/powerpoint/2010/main" val="1190141734"/>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78" y="3005828"/>
            <a:ext cx="10844344" cy="35496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We can categorize </a:t>
            </a:r>
            <a:r>
              <a:rPr lang="en-US" sz="1800" dirty="0">
                <a:ln w="3175">
                  <a:noFill/>
                </a:ln>
                <a:solidFill>
                  <a:schemeClr val="accent1"/>
                </a:solidFill>
                <a:cs typeface="Segoe UI Semibold"/>
              </a:rPr>
              <a:t>Azure Sentinel APIs </a:t>
            </a:r>
            <a:r>
              <a:rPr lang="en-US" sz="1800" dirty="0">
                <a:ln w="3175">
                  <a:noFill/>
                </a:ln>
                <a:cs typeface="Segoe UI Semibold"/>
              </a:rPr>
              <a:t>as follows:</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Azure Sentinel Management API</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Microsoft Graph Security API</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Log Analytics API</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HTTP Data Collector API</a:t>
            </a:r>
            <a:endParaRPr lang="en-US" sz="14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9136" y="1405628"/>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10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3"/>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28858F68-93C1-41AE-A748-276EBD0CC232}"/>
                  </a:ext>
                </a:extLst>
              </p:cNvPr>
              <p:cNvGraphicFramePr>
                <a:graphicFrameLocks noChangeAspect="1"/>
              </p:cNvGraphicFramePr>
              <p:nvPr/>
            </p:nvGraphicFramePr>
            <p:xfrm>
              <a:off x="584200" y="3063662"/>
              <a:ext cx="2571858" cy="1446670"/>
            </p:xfrm>
            <a:graphic>
              <a:graphicData uri="http://schemas.microsoft.com/office/powerpoint/2016/slidezoom">
                <pslz:sldZm>
                  <pslz:sldZmObj sldId="2076138578" cId="2007590959">
                    <pslz:zmPr id="{24469D25-94F2-44A3-9927-3267B8E9FD55}" returnToParent="0" transitionDur="1000">
                      <p166:blipFill xmlns:p166="http://schemas.microsoft.com/office/powerpoint/2016/6/main">
                        <a:blip r:embed="rId4"/>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28858F68-93C1-41AE-A748-276EBD0CC232}"/>
                  </a:ext>
                </a:extLst>
              </p:cNvPr>
              <p:cNvPicPr>
                <a:picLocks noGrp="1" noRot="1" noChangeAspect="1" noMove="1" noResize="1" noEditPoints="1" noAdjustHandles="1" noChangeArrowheads="1" noChangeShapeType="1"/>
              </p:cNvPicPr>
              <p:nvPr/>
            </p:nvPicPr>
            <p:blipFill>
              <a:blip r:embed="rId6"/>
              <a:stretch>
                <a:fillRect/>
              </a:stretch>
            </p:blipFill>
            <p:spPr>
              <a:xfrm>
                <a:off x="584200"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A2576DD-9A16-4DE6-B290-3A31383EB49E}"/>
                  </a:ext>
                </a:extLst>
              </p:cNvPr>
              <p:cNvGraphicFramePr>
                <a:graphicFrameLocks noChangeAspect="1"/>
              </p:cNvGraphicFramePr>
              <p:nvPr>
                <p:extLst>
                  <p:ext uri="{D42A27DB-BD31-4B8C-83A1-F6EECF244321}">
                    <p14:modId xmlns:p14="http://schemas.microsoft.com/office/powerpoint/2010/main" val="887545868"/>
                  </p:ext>
                </p:extLst>
              </p:nvPr>
            </p:nvGraphicFramePr>
            <p:xfrm>
              <a:off x="3329647" y="3063663"/>
              <a:ext cx="2571857" cy="1446669"/>
            </p:xfrm>
            <a:graphic>
              <a:graphicData uri="http://schemas.microsoft.com/office/powerpoint/2016/slidezoom">
                <pslz:sldZm>
                  <pslz:sldZmObj sldId="2076138327" cId="190112805">
                    <pslz:zmPr id="{A3D82BB4-2096-47DA-9854-E7E375EC4071}" returnToParent="0" transitionDur="1000">
                      <p166:blipFill xmlns:p166="http://schemas.microsoft.com/office/powerpoint/2016/6/main">
                        <a:blip r:embed="rId7"/>
                        <a:stretch>
                          <a:fillRect/>
                        </a:stretch>
                      </p166:blipFill>
                      <p166:spPr xmlns:p166="http://schemas.microsoft.com/office/powerpoint/2016/6/main">
                        <a:xfrm>
                          <a:off x="0" y="0"/>
                          <a:ext cx="2571857" cy="1446669"/>
                        </a:xfrm>
                        <a:prstGeom prst="rect">
                          <a:avLst/>
                        </a:prstGeom>
                        <a:ln w="3175">
                          <a:solidFill>
                            <a:prstClr val="ltGray"/>
                          </a:solidFill>
                        </a:ln>
                      </p166:spPr>
                    </pslz:zmPr>
                  </pslz:sldZmObj>
                </pslz:sldZm>
              </a:graphicData>
            </a:graphic>
          </p:graphicFrame>
        </mc:Choice>
        <mc:Fallback xmlns="">
          <p:pic>
            <p:nvPicPr>
              <p:cNvPr id="10" name="Slide Zoom 9">
                <a:hlinkClick r:id="rId8" action="ppaction://hlinksldjump"/>
                <a:extLst>
                  <a:ext uri="{FF2B5EF4-FFF2-40B4-BE49-F238E27FC236}">
                    <a16:creationId xmlns:a16="http://schemas.microsoft.com/office/drawing/2014/main" id="{0A2576DD-9A16-4DE6-B290-3A31383EB49E}"/>
                  </a:ext>
                </a:extLst>
              </p:cNvPr>
              <p:cNvPicPr>
                <a:picLocks noGrp="1" noRot="1" noChangeAspect="1" noMove="1" noResize="1" noEditPoints="1" noAdjustHandles="1" noChangeArrowheads="1" noChangeShapeType="1"/>
              </p:cNvPicPr>
              <p:nvPr/>
            </p:nvPicPr>
            <p:blipFill>
              <a:blip r:embed="rId9"/>
              <a:stretch>
                <a:fillRect/>
              </a:stretch>
            </p:blipFill>
            <p:spPr>
              <a:xfrm>
                <a:off x="3329647" y="3063663"/>
                <a:ext cx="2571857" cy="1446669"/>
              </a:xfrm>
              <a:prstGeom prst="rect">
                <a:avLst/>
              </a:prstGeom>
              <a:ln w="3175">
                <a:solidFill>
                  <a:prstClr val="ltGray"/>
                </a:solidFill>
              </a:ln>
            </p:spPr>
          </p:pic>
        </mc:Fallback>
      </mc:AlternateContent>
    </p:spTree>
    <p:extLst>
      <p:ext uri="{BB962C8B-B14F-4D97-AF65-F5344CB8AC3E}">
        <p14:creationId xmlns:p14="http://schemas.microsoft.com/office/powerpoint/2010/main" val="1898717356"/>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100" dirty="0">
              <a:ln w="3175">
                <a:noFill/>
              </a:ln>
              <a:cs typeface="Segoe UI Semibold"/>
            </a:endParaRPr>
          </a:p>
          <a:p>
            <a:pPr lvl="0" defTabSz="797968">
              <a:spcBef>
                <a:spcPct val="0"/>
              </a:spcBef>
              <a:spcAft>
                <a:spcPts val="800"/>
              </a:spcAft>
              <a:defRPr/>
            </a:pPr>
            <a:endParaRPr lang="en-US" sz="1100" dirty="0">
              <a:ln w="3175">
                <a:noFill/>
              </a:ln>
              <a:cs typeface="Segoe UI Semibold"/>
            </a:endParaRPr>
          </a:p>
          <a:p>
            <a:pPr defTabSz="797968">
              <a:spcBef>
                <a:spcPct val="0"/>
              </a:spcBef>
              <a:spcAft>
                <a:spcPts val="800"/>
              </a:spcAft>
              <a:defRPr/>
            </a:pPr>
            <a:r>
              <a:rPr lang="en-US" sz="1100" dirty="0">
                <a:ln w="3175">
                  <a:noFill/>
                </a:ln>
                <a:cs typeface="Segoe UI Semibold"/>
                <a:hlinkClick r:id="rId3"/>
              </a:rPr>
              <a:t>https://github.com/Azure/azure-rest-api-specs/tree/master/specification/securityinsights/resource-manager/Microsoft.SecurityInsights</a:t>
            </a:r>
            <a:endParaRPr lang="en-US" sz="11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3369936" y="2150120"/>
            <a:ext cx="5452127" cy="3863179"/>
          </a:xfrm>
          <a:prstGeom prst="rect">
            <a:avLst/>
          </a:prstGeom>
          <a:ln>
            <a:solidFill>
              <a:schemeClr val="accent1"/>
            </a:solidFill>
          </a:ln>
        </p:spPr>
      </p:pic>
    </p:spTree>
    <p:extLst>
      <p:ext uri="{BB962C8B-B14F-4D97-AF65-F5344CB8AC3E}">
        <p14:creationId xmlns:p14="http://schemas.microsoft.com/office/powerpoint/2010/main" val="494851703"/>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189910"/>
            <a:ext cx="3979890"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GET security alerts</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POST security alerts</a:t>
            </a:r>
          </a:p>
          <a:p>
            <a:pPr marL="509761"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997" y="1189910"/>
            <a:ext cx="6566484" cy="410816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1" y="1434370"/>
            <a:ext cx="5258306" cy="3513782"/>
          </a:xfrm>
        </p:spPr>
        <p:txBody>
          <a:bodyPr/>
          <a:lstStyle/>
          <a:p>
            <a:pPr lvl="0" defTabSz="797968">
              <a:spcBef>
                <a:spcPct val="0"/>
              </a:spcBef>
              <a:spcAft>
                <a:spcPts val="800"/>
              </a:spcAft>
              <a:defRPr/>
            </a:pPr>
            <a:r>
              <a:rPr lang="en-US" sz="1800" dirty="0">
                <a:ln w="3175">
                  <a:noFill/>
                </a:ln>
                <a:cs typeface="Segoe UI Semibold"/>
              </a:rPr>
              <a:t>Log Analytics API uses 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1800"/>
              </a:spcAft>
              <a:defRPr/>
            </a:pPr>
            <a:r>
              <a:rPr lang="en-US" sz="1800" dirty="0">
                <a:ln w="3175">
                  <a:noFill/>
                </a:ln>
                <a:cs typeface="Segoe UI Semibold"/>
              </a:rPr>
              <a:t>As well as call rate limits and daily quota caps, there are also limits on queries themselves. They cannot: </a:t>
            </a:r>
          </a:p>
          <a:p>
            <a:pPr marL="514350"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return more than 500,000 rows</a:t>
            </a:r>
          </a:p>
          <a:p>
            <a:pPr marL="514350"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return more than 64,000,000 bytes (~61 MiB total data)</a:t>
            </a:r>
          </a:p>
          <a:p>
            <a:pPr marL="514350" lvl="1" indent="-285750" defTabSz="797968">
              <a:spcBef>
                <a:spcPct val="0"/>
              </a:spcBef>
              <a:spcAft>
                <a:spcPts val="800"/>
              </a:spcAft>
              <a:buFont typeface="Arial" panose="020B0604020202020204" pitchFamily="34" charset="0"/>
              <a:buChar char="•"/>
              <a:defRPr/>
            </a:pPr>
            <a:r>
              <a:rPr lang="en-US" sz="1800" dirty="0">
                <a:ln w="3175">
                  <a:noFill/>
                </a:ln>
                <a:cs typeface="Segoe UI Semibold"/>
              </a:rPr>
              <a:t>run longer than 10 minutes by default. See this for details</a:t>
            </a:r>
            <a:endParaRPr lang="en-US" sz="1000" dirty="0">
              <a:ln w="3175">
                <a:noFill/>
              </a:ln>
              <a:cs typeface="Segoe UI Semibold"/>
            </a:endParaRP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098" y="1434370"/>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11018520" cy="548967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164" y="1434370"/>
            <a:ext cx="4504746" cy="321364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110" y="450010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2711" y="3487153"/>
            <a:ext cx="3370847" cy="3370847"/>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spTree>
    <p:extLst>
      <p:ext uri="{BB962C8B-B14F-4D97-AF65-F5344CB8AC3E}">
        <p14:creationId xmlns:p14="http://schemas.microsoft.com/office/powerpoint/2010/main" val="4267925081"/>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67355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Proof-of-Concept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402084" y="201818"/>
            <a:ext cx="10789916" cy="977575"/>
          </a:xfrm>
        </p:spPr>
        <p:txBody>
          <a:bodyPr/>
          <a:lstStyle/>
          <a:p>
            <a:r>
              <a:rPr lang="en-US" dirty="0">
                <a:solidFill>
                  <a:schemeClr val="accent1"/>
                </a:solidFill>
              </a:rPr>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chemeClr val="accent1"/>
                </a:solidFill>
                <a:latin typeface="Segoe UI"/>
              </a:rPr>
              <a:t>P</a:t>
            </a:r>
            <a:r>
              <a:rPr kumimoji="0" lang="en-US" sz="1800" b="1" i="0" u="none" strike="noStrike" kern="1200" cap="none" spc="0" normalizeH="0" baseline="0" noProof="0" dirty="0" err="1">
                <a:ln>
                  <a:noFill/>
                </a:ln>
                <a:solidFill>
                  <a:schemeClr val="accent1"/>
                </a:solidFill>
                <a:effectLst/>
                <a:uLnTx/>
                <a:uFillTx/>
                <a:latin typeface="Segoe UI"/>
                <a:ea typeface="+mn-ea"/>
                <a:cs typeface="+mn-cs"/>
              </a:rPr>
              <a:t>lan</a:t>
            </a:r>
            <a:r>
              <a:rPr kumimoji="0" lang="en-US" sz="1800" b="1" i="0" u="none" strike="noStrike" kern="1200" cap="none" spc="0" normalizeH="0" baseline="0" noProof="0" dirty="0">
                <a:ln>
                  <a:noFill/>
                </a:ln>
                <a:solidFill>
                  <a:schemeClr val="accent1"/>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chemeClr val="accent1"/>
                </a:solidFill>
                <a:effectLst/>
                <a:uLnTx/>
                <a:uFillTx/>
                <a:latin typeface="Segoe UI"/>
                <a:ea typeface="+mn-ea"/>
                <a:cs typeface="+mn-cs"/>
              </a:rPr>
              <a:t>existin</a:t>
            </a:r>
            <a:r>
              <a:rPr lang="en-US" b="1" dirty="0">
                <a:solidFill>
                  <a:schemeClr val="accent1"/>
                </a:solidFill>
                <a:latin typeface="Segoe UI"/>
              </a:rPr>
              <a:t>g SIEM to Azure Sentinel</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Build Hands-on Lab: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Setup Azure Sentinel</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35998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12D-45C0-4B3D-BD0A-2F07F545D3D1}"/>
              </a:ext>
            </a:extLst>
          </p:cNvPr>
          <p:cNvSpPr>
            <a:spLocks noGrp="1"/>
          </p:cNvSpPr>
          <p:nvPr>
            <p:ph type="title"/>
          </p:nvPr>
        </p:nvSpPr>
        <p:spPr/>
        <p:txBody>
          <a:bodyPr/>
          <a:lstStyle/>
          <a:p>
            <a:r>
              <a:rPr lang="en-US" dirty="0"/>
              <a:t>Get Ready!</a:t>
            </a:r>
          </a:p>
        </p:txBody>
      </p:sp>
      <p:sp>
        <p:nvSpPr>
          <p:cNvPr id="3" name="Text Placeholder 2">
            <a:extLst>
              <a:ext uri="{FF2B5EF4-FFF2-40B4-BE49-F238E27FC236}">
                <a16:creationId xmlns:a16="http://schemas.microsoft.com/office/drawing/2014/main" id="{6B6E960F-E4E2-4CF9-B220-F666E22CE60D}"/>
              </a:ext>
            </a:extLst>
          </p:cNvPr>
          <p:cNvSpPr>
            <a:spLocks noGrp="1"/>
          </p:cNvSpPr>
          <p:nvPr>
            <p:ph type="body" sz="quarter" idx="10"/>
          </p:nvPr>
        </p:nvSpPr>
        <p:spPr>
          <a:xfrm>
            <a:off x="588965" y="1338139"/>
            <a:ext cx="4275266" cy="5047536"/>
          </a:xfrm>
        </p:spPr>
        <p:txBody>
          <a:bodyPr/>
          <a:lstStyle/>
          <a:p>
            <a:pPr marL="342900" indent="-342900">
              <a:buFont typeface="Arial" panose="020B0604020202020204" pitchFamily="34" charset="0"/>
              <a:buChar char="•"/>
            </a:pPr>
            <a:r>
              <a:rPr lang="en-US" dirty="0"/>
              <a:t>Set up a place to </a:t>
            </a:r>
            <a:r>
              <a:rPr lang="en-US" b="1" dirty="0"/>
              <a:t>take</a:t>
            </a:r>
            <a:r>
              <a:rPr lang="en-US" dirty="0"/>
              <a:t> </a:t>
            </a:r>
            <a:r>
              <a:rPr lang="en-US" b="1" dirty="0"/>
              <a:t>notes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Make sure you have something </a:t>
            </a:r>
            <a:r>
              <a:rPr lang="en-US" b="1" dirty="0"/>
              <a:t>hydrating</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Turn on </a:t>
            </a:r>
            <a:r>
              <a:rPr lang="en-US" b="1" dirty="0"/>
              <a:t>live captions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your favorite </a:t>
            </a:r>
            <a:r>
              <a:rPr lang="en-US" b="1" dirty="0"/>
              <a:t>gif</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Need help? </a:t>
            </a:r>
            <a:r>
              <a:rPr lang="en-US" dirty="0"/>
              <a:t>Drop a message in the chat window so our team can assist!</a:t>
            </a:r>
          </a:p>
        </p:txBody>
      </p:sp>
      <p:grpSp>
        <p:nvGrpSpPr>
          <p:cNvPr id="6" name="Group 5">
            <a:extLst>
              <a:ext uri="{FF2B5EF4-FFF2-40B4-BE49-F238E27FC236}">
                <a16:creationId xmlns:a16="http://schemas.microsoft.com/office/drawing/2014/main" id="{5471278C-146C-416A-8A28-B6740FBCAC18}"/>
              </a:ext>
            </a:extLst>
          </p:cNvPr>
          <p:cNvGrpSpPr/>
          <p:nvPr/>
        </p:nvGrpSpPr>
        <p:grpSpPr>
          <a:xfrm>
            <a:off x="6209348" y="1111387"/>
            <a:ext cx="5292372" cy="4635226"/>
            <a:chOff x="5499653" y="1158668"/>
            <a:chExt cx="5127451" cy="4490783"/>
          </a:xfrm>
        </p:grpSpPr>
        <p:pic>
          <p:nvPicPr>
            <p:cNvPr id="7" name="Picture 6" descr="Microsoft Teams Live Captioning in Meetings">
              <a:extLst>
                <a:ext uri="{FF2B5EF4-FFF2-40B4-BE49-F238E27FC236}">
                  <a16:creationId xmlns:a16="http://schemas.microsoft.com/office/drawing/2014/main" id="{D0325DB4-9195-4F12-941B-78848DD2A0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9653" y="1158668"/>
              <a:ext cx="5127451" cy="4490783"/>
            </a:xfrm>
            <a:prstGeom prst="rect">
              <a:avLst/>
            </a:prstGeom>
            <a:solidFill>
              <a:srgbClr val="FFFFFF"/>
            </a:solidFill>
          </p:spPr>
        </p:pic>
        <p:sp>
          <p:nvSpPr>
            <p:cNvPr id="8" name="Rectangle 7">
              <a:extLst>
                <a:ext uri="{FF2B5EF4-FFF2-40B4-BE49-F238E27FC236}">
                  <a16:creationId xmlns:a16="http://schemas.microsoft.com/office/drawing/2014/main" id="{7D2C3BA8-4D8F-476D-B732-27E11469D3D8}"/>
                </a:ext>
              </a:extLst>
            </p:cNvPr>
            <p:cNvSpPr/>
            <p:nvPr/>
          </p:nvSpPr>
          <p:spPr bwMode="auto">
            <a:xfrm>
              <a:off x="9749214" y="3335258"/>
              <a:ext cx="658447" cy="263747"/>
            </a:xfrm>
            <a:prstGeom prst="rect">
              <a:avLst/>
            </a:prstGeom>
            <a:solidFill>
              <a:srgbClr val="3C3C3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Poppins" panose="00000500000000000000" pitchFamily="2" charset="0"/>
                <a:ea typeface="Segoe UI" panose="020B0502040204020203" pitchFamily="34" charset="0"/>
                <a:cs typeface="Poppins" panose="00000500000000000000" pitchFamily="2" charset="0"/>
              </a:endParaRPr>
            </a:p>
          </p:txBody>
        </p:sp>
      </p:grpSp>
      <p:sp>
        <p:nvSpPr>
          <p:cNvPr id="9" name="TextBox 8">
            <a:extLst>
              <a:ext uri="{FF2B5EF4-FFF2-40B4-BE49-F238E27FC236}">
                <a16:creationId xmlns:a16="http://schemas.microsoft.com/office/drawing/2014/main" id="{5D714EE0-3C68-4B37-BF80-248C935A30F8}"/>
              </a:ext>
            </a:extLst>
          </p:cNvPr>
          <p:cNvSpPr txBox="1"/>
          <p:nvPr/>
        </p:nvSpPr>
        <p:spPr>
          <a:xfrm>
            <a:off x="9164467" y="6248425"/>
            <a:ext cx="762334" cy="271613"/>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rPr>
              <a:t>Ellipsis</a:t>
            </a:r>
            <a:endParaRPr kumimoji="0" lang="en-US" sz="2000"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endParaRPr>
          </a:p>
        </p:txBody>
      </p:sp>
      <p:cxnSp>
        <p:nvCxnSpPr>
          <p:cNvPr id="10" name="Straight Arrow Connector 9">
            <a:extLst>
              <a:ext uri="{FF2B5EF4-FFF2-40B4-BE49-F238E27FC236}">
                <a16:creationId xmlns:a16="http://schemas.microsoft.com/office/drawing/2014/main" id="{BB4A43E6-773C-453B-9D0B-ECB20126C3E4}"/>
              </a:ext>
            </a:extLst>
          </p:cNvPr>
          <p:cNvCxnSpPr>
            <a:cxnSpLocks/>
          </p:cNvCxnSpPr>
          <p:nvPr/>
        </p:nvCxnSpPr>
        <p:spPr>
          <a:xfrm flipH="1" flipV="1">
            <a:off x="9343004" y="5647011"/>
            <a:ext cx="202630" cy="601414"/>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953331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(Advanced) Part 1</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(Advanced)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Sentinel</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APIs, 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573448"/>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017165"/>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Solutions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944800828"/>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
        <p:nvSpPr>
          <p:cNvPr id="2" name="Text Placeholder 1">
            <a:extLst>
              <a:ext uri="{FF2B5EF4-FFF2-40B4-BE49-F238E27FC236}">
                <a16:creationId xmlns:a16="http://schemas.microsoft.com/office/drawing/2014/main" id="{0B8F4949-D1C7-4F17-B1CD-912CFE0AA98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85216" y="30496"/>
            <a:ext cx="4499864" cy="2492990"/>
          </a:xfrm>
        </p:spPr>
        <p:txBody>
          <a:bodyPr/>
          <a:lstStyle/>
          <a:p>
            <a:r>
              <a:rPr lang="en-US" dirty="0">
                <a:cs typeface="Segoe UI"/>
              </a:rPr>
              <a:t>Whole Group Activity: </a:t>
            </a:r>
            <a:br>
              <a:rPr lang="en-US" dirty="0">
                <a:cs typeface="Segoe UI"/>
              </a:rPr>
            </a:br>
            <a:r>
              <a:rPr lang="en-US" dirty="0"/>
              <a:t>Microsoft Defender for Cloud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85216" y="2966316"/>
            <a:ext cx="3948684" cy="24352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85216" y="6234073"/>
            <a:ext cx="467766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spTree>
    <p:extLst>
      <p:ext uri="{BB962C8B-B14F-4D97-AF65-F5344CB8AC3E}">
        <p14:creationId xmlns:p14="http://schemas.microsoft.com/office/powerpoint/2010/main" val="50742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86337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Solutions (Advanced, APIs)</a:t>
            </a:r>
            <a:endParaRPr lang="en-US" sz="1600" dirty="0">
              <a:ea typeface="Calibri" panose="020F0502020204030204" pitchFamily="34" charset="0"/>
              <a:cs typeface="Times New Roman" panose="02020603050405020304" pitchFamily="18" charset="0"/>
            </a:endParaRP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3F5F8"/>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596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Microsoft Defender for Cloud</a:t>
            </a:r>
          </a:p>
        </p:txBody>
      </p:sp>
      <p:pic>
        <p:nvPicPr>
          <p:cNvPr id="10" name="Picture Placeholder 9" descr="A picture containing icon&#10;&#10;Description automatically generated">
            <a:extLst>
              <a:ext uri="{FF2B5EF4-FFF2-40B4-BE49-F238E27FC236}">
                <a16:creationId xmlns:a16="http://schemas.microsoft.com/office/drawing/2014/main" id="{61C013E0-ACF4-42E7-9835-CD91F3A21FC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p:pic>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122010" cy="758022"/>
          </a:xfrm>
        </p:spPr>
        <p:txBody>
          <a:bodyPr/>
          <a:lstStyle/>
          <a:p>
            <a:r>
              <a:rPr lang="en-US" dirty="0"/>
              <a:t>Microsoft Defender for Cloud</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644650"/>
            <a:ext cx="3516926" cy="4990766"/>
          </a:xfrm>
        </p:spPr>
        <p:txBody>
          <a:bodyPr/>
          <a:lstStyle/>
          <a:p>
            <a:pPr marL="285750" indent="-285750">
              <a:lnSpc>
                <a:spcPct val="100000"/>
              </a:lnSpc>
              <a:spcAft>
                <a:spcPts val="1400"/>
              </a:spcAft>
              <a:buFont typeface="Arial" panose="020B0604020202020204" pitchFamily="34" charset="0"/>
              <a:buChar char="•"/>
            </a:pPr>
            <a:r>
              <a:rPr lang="en-US" sz="1800" dirty="0"/>
              <a:t>Paid option</a:t>
            </a:r>
          </a:p>
          <a:p>
            <a:pPr marL="285750" indent="-285750">
              <a:lnSpc>
                <a:spcPct val="100000"/>
              </a:lnSpc>
              <a:spcAft>
                <a:spcPts val="1400"/>
              </a:spcAft>
              <a:buFont typeface="Arial" panose="020B0604020202020204" pitchFamily="34" charset="0"/>
              <a:buChar char="•"/>
            </a:pPr>
            <a:r>
              <a:rPr lang="en-US" sz="1800" dirty="0"/>
              <a:t>VM Vulnerability Assessment</a:t>
            </a:r>
          </a:p>
          <a:p>
            <a:pPr marL="285750" indent="-285750">
              <a:lnSpc>
                <a:spcPct val="100000"/>
              </a:lnSpc>
              <a:spcAft>
                <a:spcPts val="1400"/>
              </a:spcAft>
              <a:buFont typeface="Arial" panose="020B0604020202020204" pitchFamily="34" charset="0"/>
              <a:buChar char="•"/>
            </a:pPr>
            <a:r>
              <a:rPr lang="en-US" sz="1800" dirty="0"/>
              <a:t>Just in Time VM Access</a:t>
            </a:r>
          </a:p>
          <a:p>
            <a:pPr marL="285750" indent="-285750">
              <a:lnSpc>
                <a:spcPct val="100000"/>
              </a:lnSpc>
              <a:spcAft>
                <a:spcPts val="1400"/>
              </a:spcAft>
              <a:buFont typeface="Arial" panose="020B0604020202020204" pitchFamily="34" charset="0"/>
              <a:buChar char="•"/>
            </a:pPr>
            <a:r>
              <a:rPr lang="en-US" sz="1800" dirty="0"/>
              <a:t>Adaptive Application Control</a:t>
            </a:r>
          </a:p>
          <a:p>
            <a:pPr marL="285750" indent="-285750">
              <a:lnSpc>
                <a:spcPct val="100000"/>
              </a:lnSpc>
              <a:spcAft>
                <a:spcPts val="1400"/>
              </a:spcAft>
              <a:buFont typeface="Arial" panose="020B0604020202020204" pitchFamily="34" charset="0"/>
              <a:buChar char="•"/>
            </a:pPr>
            <a:r>
              <a:rPr lang="en-US" sz="1800" dirty="0"/>
              <a:t>Container Image Scanning</a:t>
            </a:r>
          </a:p>
          <a:p>
            <a:pPr marL="285750" indent="-285750">
              <a:lnSpc>
                <a:spcPct val="100000"/>
              </a:lnSpc>
              <a:spcAft>
                <a:spcPts val="1400"/>
              </a:spcAft>
              <a:buFont typeface="Arial" panose="020B0604020202020204" pitchFamily="34" charset="0"/>
              <a:buChar char="•"/>
            </a:pPr>
            <a:r>
              <a:rPr lang="en-US" sz="1800" dirty="0"/>
              <a:t>Adaptive Network Hardening</a:t>
            </a:r>
          </a:p>
          <a:p>
            <a:pPr marL="285750" indent="-285750">
              <a:lnSpc>
                <a:spcPct val="100000"/>
              </a:lnSpc>
              <a:spcAft>
                <a:spcPts val="1400"/>
              </a:spcAft>
              <a:buFont typeface="Arial" panose="020B0604020202020204" pitchFamily="34" charset="0"/>
              <a:buChar char="•"/>
            </a:pPr>
            <a:r>
              <a:rPr lang="en-US" sz="1800" dirty="0"/>
              <a:t>SQL Vulnerability Assessment</a:t>
            </a:r>
          </a:p>
          <a:p>
            <a:pPr marL="285750" indent="-285750">
              <a:lnSpc>
                <a:spcPct val="100000"/>
              </a:lnSpc>
              <a:spcAft>
                <a:spcPts val="1400"/>
              </a:spcAft>
              <a:buFont typeface="Arial" panose="020B0604020202020204" pitchFamily="34" charset="0"/>
              <a:buChar char="•"/>
            </a:pPr>
            <a:r>
              <a:rPr lang="en-US" sz="1800" dirty="0"/>
              <a:t>File Integrity Monitoring</a:t>
            </a:r>
          </a:p>
          <a:p>
            <a:pPr marL="285750" indent="-285750">
              <a:lnSpc>
                <a:spcPct val="100000"/>
              </a:lnSpc>
              <a:spcAft>
                <a:spcPts val="1400"/>
              </a:spcAft>
              <a:buFont typeface="Arial" panose="020B0604020202020204" pitchFamily="34" charset="0"/>
              <a:buChar char="•"/>
            </a:pPr>
            <a:r>
              <a:rPr lang="en-US" sz="1800" dirty="0"/>
              <a:t>Network Mapping</a:t>
            </a:r>
          </a:p>
          <a:p>
            <a:pPr marL="285750" indent="-285750">
              <a:lnSpc>
                <a:spcPct val="100000"/>
              </a:lnSpc>
              <a:spcAft>
                <a:spcPts val="1400"/>
              </a:spcAft>
              <a:buFont typeface="Arial" panose="020B0604020202020204" pitchFamily="34" charset="0"/>
              <a:buChar char="•"/>
            </a:pPr>
            <a:r>
              <a:rPr lang="en-US" sz="1800" dirty="0"/>
              <a:t>IoT Security</a:t>
            </a:r>
          </a:p>
        </p:txBody>
      </p:sp>
      <p:graphicFrame>
        <p:nvGraphicFramePr>
          <p:cNvPr id="2" name="Table 4">
            <a:extLst>
              <a:ext uri="{FF2B5EF4-FFF2-40B4-BE49-F238E27FC236}">
                <a16:creationId xmlns:a16="http://schemas.microsoft.com/office/drawing/2014/main" id="{C8FC9570-5213-4A25-BA94-67594E9664A4}"/>
              </a:ext>
            </a:extLst>
          </p:cNvPr>
          <p:cNvGraphicFramePr>
            <a:graphicFrameLocks noGrp="1"/>
          </p:cNvGraphicFramePr>
          <p:nvPr>
            <p:extLst>
              <p:ext uri="{D42A27DB-BD31-4B8C-83A1-F6EECF244321}">
                <p14:modId xmlns:p14="http://schemas.microsoft.com/office/powerpoint/2010/main" val="3397872958"/>
              </p:ext>
            </p:extLst>
          </p:nvPr>
        </p:nvGraphicFramePr>
        <p:xfrm>
          <a:off x="4064000" y="1541661"/>
          <a:ext cx="7833361" cy="4206240"/>
        </p:xfrm>
        <a:graphic>
          <a:graphicData uri="http://schemas.openxmlformats.org/drawingml/2006/table">
            <a:tbl>
              <a:tblPr firstRow="1" bandRow="1"/>
              <a:tblGrid>
                <a:gridCol w="2463800">
                  <a:extLst>
                    <a:ext uri="{9D8B030D-6E8A-4147-A177-3AD203B41FA5}">
                      <a16:colId xmlns:a16="http://schemas.microsoft.com/office/drawing/2014/main" val="1771274899"/>
                    </a:ext>
                  </a:extLst>
                </a:gridCol>
                <a:gridCol w="1423303">
                  <a:extLst>
                    <a:ext uri="{9D8B030D-6E8A-4147-A177-3AD203B41FA5}">
                      <a16:colId xmlns:a16="http://schemas.microsoft.com/office/drawing/2014/main" val="742120318"/>
                    </a:ext>
                  </a:extLst>
                </a:gridCol>
                <a:gridCol w="1987918">
                  <a:extLst>
                    <a:ext uri="{9D8B030D-6E8A-4147-A177-3AD203B41FA5}">
                      <a16:colId xmlns:a16="http://schemas.microsoft.com/office/drawing/2014/main" val="575316417"/>
                    </a:ext>
                  </a:extLst>
                </a:gridCol>
                <a:gridCol w="1958340">
                  <a:extLst>
                    <a:ext uri="{9D8B030D-6E8A-4147-A177-3AD203B41FA5}">
                      <a16:colId xmlns:a16="http://schemas.microsoft.com/office/drawing/2014/main" val="4017067862"/>
                    </a:ext>
                  </a:extLst>
                </a:gridCol>
              </a:tblGrid>
              <a:tr h="370840">
                <a:tc>
                  <a:txBody>
                    <a:bodyPr/>
                    <a:lstStyle/>
                    <a:p>
                      <a:pPr algn="l"/>
                      <a:r>
                        <a:rPr lang="en-US" sz="1200" dirty="0">
                          <a:latin typeface="+mj-lt"/>
                        </a:rPr>
                        <a:t>Azure Defender for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200" dirty="0">
                          <a:latin typeface="+mj-lt"/>
                        </a:rPr>
                        <a:t>Resource Quantity</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200" dirty="0">
                          <a:latin typeface="+mj-lt"/>
                        </a:rPr>
                        <a:t>Pricing</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l"/>
                      <a:r>
                        <a:rPr lang="en-US" sz="1200" dirty="0">
                          <a:latin typeface="+mj-lt"/>
                        </a:rPr>
                        <a:t>Plan</a:t>
                      </a:r>
                    </a:p>
                  </a:txBody>
                  <a:tcPr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3325616"/>
                  </a:ext>
                </a:extLst>
              </a:tr>
              <a:tr h="370840">
                <a:tc>
                  <a:txBody>
                    <a:bodyPr/>
                    <a:lstStyle/>
                    <a:p>
                      <a:r>
                        <a:rPr lang="en-US" sz="1050" dirty="0"/>
                        <a:t>Server</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1 servers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050" dirty="0"/>
                        <a:t>$15/Server/Month</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1232096"/>
                  </a:ext>
                </a:extLst>
              </a:tr>
              <a:tr h="370840">
                <a:tc>
                  <a:txBody>
                    <a:bodyPr/>
                    <a:lstStyle/>
                    <a:p>
                      <a:r>
                        <a:rPr lang="en-US" sz="1050" dirty="0"/>
                        <a:t>App Service</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instances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$15/Instance/Month</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2071287"/>
                  </a:ext>
                </a:extLst>
              </a:tr>
              <a:tr h="370840">
                <a:tc>
                  <a:txBody>
                    <a:bodyPr/>
                    <a:lstStyle/>
                    <a:p>
                      <a:r>
                        <a:rPr lang="en-US" sz="1050" dirty="0"/>
                        <a:t>Azure SQL Database</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servers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$15/Server/Month</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4306980"/>
                  </a:ext>
                </a:extLst>
              </a:tr>
              <a:tr h="370840">
                <a:tc>
                  <a:txBody>
                    <a:bodyPr/>
                    <a:lstStyle/>
                    <a:p>
                      <a:r>
                        <a:rPr lang="en-US" sz="1050" dirty="0"/>
                        <a:t>SQL servers on machines</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0 servers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$15/Server/Month</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$0.015/Core/Hour</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179551"/>
                  </a:ext>
                </a:extLst>
              </a:tr>
              <a:tr h="370840">
                <a:tc>
                  <a:txBody>
                    <a:bodyPr/>
                    <a:lstStyle/>
                    <a:p>
                      <a:r>
                        <a:rPr lang="en-US" sz="1050" dirty="0"/>
                        <a:t>Storage</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storage accounts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050" dirty="0"/>
                        <a:t>$0.02/10k transactions</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9123310"/>
                  </a:ext>
                </a:extLst>
              </a:tr>
              <a:tr h="370840">
                <a:tc>
                  <a:txBody>
                    <a:bodyPr/>
                    <a:lstStyle/>
                    <a:p>
                      <a:r>
                        <a:rPr lang="en-US" sz="1050" dirty="0"/>
                        <a:t>Kubernetes</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kubernetes cores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050" dirty="0"/>
                        <a:t>$2/VM core/Month</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7263914"/>
                  </a:ext>
                </a:extLst>
              </a:tr>
              <a:tr h="370840">
                <a:tc>
                  <a:txBody>
                    <a:bodyPr/>
                    <a:lstStyle/>
                    <a:p>
                      <a:r>
                        <a:rPr lang="en-US" sz="1050" dirty="0"/>
                        <a:t>Container registries</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container registries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050" dirty="0"/>
                        <a:t>$0.29/image</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085938"/>
                  </a:ext>
                </a:extLst>
              </a:tr>
              <a:tr h="370840">
                <a:tc>
                  <a:txBody>
                    <a:bodyPr/>
                    <a:lstStyle/>
                    <a:p>
                      <a:r>
                        <a:rPr lang="en-US" sz="1050" dirty="0"/>
                        <a:t>Key Vault</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050" dirty="0"/>
                        <a:t>0 key vaults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50" dirty="0"/>
                        <a:t>$0.02/10k transactions</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356215"/>
                  </a:ext>
                </a:extLst>
              </a:tr>
              <a:tr h="370840">
                <a:tc>
                  <a:txBody>
                    <a:bodyPr/>
                    <a:lstStyle/>
                    <a:p>
                      <a:r>
                        <a:rPr lang="en-US" sz="1050" dirty="0"/>
                        <a:t>Resource Manager (Preview)</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05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sz="1050" dirty="0"/>
                        <a:t>FREE during preview</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3275741"/>
                  </a:ext>
                </a:extLst>
              </a:tr>
              <a:tr h="370840">
                <a:tc>
                  <a:txBody>
                    <a:bodyPr/>
                    <a:lstStyle/>
                    <a:p>
                      <a:r>
                        <a:rPr lang="en-US" sz="1050" dirty="0"/>
                        <a:t>DNS (Preview)</a:t>
                      </a:r>
                    </a:p>
                  </a:txBody>
                  <a:tcPr marL="36576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105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a:r>
                        <a:rPr lang="en-US" sz="1050" dirty="0"/>
                        <a:t>FREE during preview</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08152"/>
                  </a:ext>
                </a:extLst>
              </a:tr>
            </a:tbl>
          </a:graphicData>
        </a:graphic>
      </p:graphicFrame>
      <p:grpSp>
        <p:nvGrpSpPr>
          <p:cNvPr id="102" name="Group 101">
            <a:extLst>
              <a:ext uri="{FF2B5EF4-FFF2-40B4-BE49-F238E27FC236}">
                <a16:creationId xmlns:a16="http://schemas.microsoft.com/office/drawing/2014/main" id="{C3A4E966-9A47-4A8E-8A40-527B6DFA69FC}"/>
              </a:ext>
            </a:extLst>
          </p:cNvPr>
          <p:cNvGrpSpPr/>
          <p:nvPr/>
        </p:nvGrpSpPr>
        <p:grpSpPr>
          <a:xfrm>
            <a:off x="4178756" y="2071894"/>
            <a:ext cx="7375697" cy="3614316"/>
            <a:chOff x="4178756" y="2071894"/>
            <a:chExt cx="7375697" cy="3614316"/>
          </a:xfrm>
        </p:grpSpPr>
        <p:grpSp>
          <p:nvGrpSpPr>
            <p:cNvPr id="8" name="Group 7">
              <a:extLst>
                <a:ext uri="{FF2B5EF4-FFF2-40B4-BE49-F238E27FC236}">
                  <a16:creationId xmlns:a16="http://schemas.microsoft.com/office/drawing/2014/main" id="{CE234331-5CFF-4ED5-BB6D-35B1106CD9C2}"/>
                </a:ext>
              </a:extLst>
            </p:cNvPr>
            <p:cNvGrpSpPr/>
            <p:nvPr/>
          </p:nvGrpSpPr>
          <p:grpSpPr>
            <a:xfrm>
              <a:off x="10321917" y="2071894"/>
              <a:ext cx="1232536" cy="245055"/>
              <a:chOff x="10306050" y="2060640"/>
              <a:chExt cx="1232536" cy="245055"/>
            </a:xfrm>
          </p:grpSpPr>
          <p:sp>
            <p:nvSpPr>
              <p:cNvPr id="7" name="Google Shape;351;p23">
                <a:extLst>
                  <a:ext uri="{FF2B5EF4-FFF2-40B4-BE49-F238E27FC236}">
                    <a16:creationId xmlns:a16="http://schemas.microsoft.com/office/drawing/2014/main" id="{C9410ACC-4EA4-411B-8BCC-6FA2DCF5B34A}"/>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6" name="TextBox 5">
                <a:extLst>
                  <a:ext uri="{FF2B5EF4-FFF2-40B4-BE49-F238E27FC236}">
                    <a16:creationId xmlns:a16="http://schemas.microsoft.com/office/drawing/2014/main" id="{7FA5C143-58F6-4E85-B8E5-DA9E806E5638}"/>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10" name="TextBox 9">
                <a:extLst>
                  <a:ext uri="{FF2B5EF4-FFF2-40B4-BE49-F238E27FC236}">
                    <a16:creationId xmlns:a16="http://schemas.microsoft.com/office/drawing/2014/main" id="{0243ACDE-C047-46BD-AEAE-957B1975D275}"/>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11" name="Group 10">
              <a:extLst>
                <a:ext uri="{FF2B5EF4-FFF2-40B4-BE49-F238E27FC236}">
                  <a16:creationId xmlns:a16="http://schemas.microsoft.com/office/drawing/2014/main" id="{E42C0BE8-8E52-45EE-BCB7-43DB6C84AD30}"/>
                </a:ext>
              </a:extLst>
            </p:cNvPr>
            <p:cNvGrpSpPr/>
            <p:nvPr/>
          </p:nvGrpSpPr>
          <p:grpSpPr>
            <a:xfrm>
              <a:off x="10321917" y="2440195"/>
              <a:ext cx="1232536" cy="245055"/>
              <a:chOff x="10306050" y="2060640"/>
              <a:chExt cx="1232536" cy="245055"/>
            </a:xfrm>
          </p:grpSpPr>
          <p:sp>
            <p:nvSpPr>
              <p:cNvPr id="12" name="Google Shape;351;p23">
                <a:extLst>
                  <a:ext uri="{FF2B5EF4-FFF2-40B4-BE49-F238E27FC236}">
                    <a16:creationId xmlns:a16="http://schemas.microsoft.com/office/drawing/2014/main" id="{9ECD2BDA-DB2F-46FF-86CA-C05153FDDA24}"/>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13" name="TextBox 12">
                <a:extLst>
                  <a:ext uri="{FF2B5EF4-FFF2-40B4-BE49-F238E27FC236}">
                    <a16:creationId xmlns:a16="http://schemas.microsoft.com/office/drawing/2014/main" id="{087FA2FB-C35F-46E0-A406-CA051CB49B4C}"/>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14" name="TextBox 13">
                <a:extLst>
                  <a:ext uri="{FF2B5EF4-FFF2-40B4-BE49-F238E27FC236}">
                    <a16:creationId xmlns:a16="http://schemas.microsoft.com/office/drawing/2014/main" id="{6F61DB01-BE01-4F34-93FC-AAC0FE210053}"/>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15" name="Group 14">
              <a:extLst>
                <a:ext uri="{FF2B5EF4-FFF2-40B4-BE49-F238E27FC236}">
                  <a16:creationId xmlns:a16="http://schemas.microsoft.com/office/drawing/2014/main" id="{12FF20C8-97D8-41A2-8F68-443A4C43D540}"/>
                </a:ext>
              </a:extLst>
            </p:cNvPr>
            <p:cNvGrpSpPr/>
            <p:nvPr/>
          </p:nvGrpSpPr>
          <p:grpSpPr>
            <a:xfrm>
              <a:off x="10321917" y="2809536"/>
              <a:ext cx="1232536" cy="245055"/>
              <a:chOff x="10306050" y="2060640"/>
              <a:chExt cx="1232536" cy="245055"/>
            </a:xfrm>
          </p:grpSpPr>
          <p:sp>
            <p:nvSpPr>
              <p:cNvPr id="16" name="Google Shape;351;p23">
                <a:extLst>
                  <a:ext uri="{FF2B5EF4-FFF2-40B4-BE49-F238E27FC236}">
                    <a16:creationId xmlns:a16="http://schemas.microsoft.com/office/drawing/2014/main" id="{89238F49-3D0A-441B-8102-0B90CAC6672D}"/>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17" name="TextBox 16">
                <a:extLst>
                  <a:ext uri="{FF2B5EF4-FFF2-40B4-BE49-F238E27FC236}">
                    <a16:creationId xmlns:a16="http://schemas.microsoft.com/office/drawing/2014/main" id="{92E30897-BA03-41BF-A8FC-4554297B9A0F}"/>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18" name="TextBox 17">
                <a:extLst>
                  <a:ext uri="{FF2B5EF4-FFF2-40B4-BE49-F238E27FC236}">
                    <a16:creationId xmlns:a16="http://schemas.microsoft.com/office/drawing/2014/main" id="{5D55DA16-1E25-4088-8050-692403B52A89}"/>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19" name="Group 18">
              <a:extLst>
                <a:ext uri="{FF2B5EF4-FFF2-40B4-BE49-F238E27FC236}">
                  <a16:creationId xmlns:a16="http://schemas.microsoft.com/office/drawing/2014/main" id="{C91ACA56-6545-4E38-8042-EFBDEF2D70DB}"/>
                </a:ext>
              </a:extLst>
            </p:cNvPr>
            <p:cNvGrpSpPr/>
            <p:nvPr/>
          </p:nvGrpSpPr>
          <p:grpSpPr>
            <a:xfrm>
              <a:off x="10321917" y="3200578"/>
              <a:ext cx="1232536" cy="245055"/>
              <a:chOff x="10306050" y="2060640"/>
              <a:chExt cx="1232536" cy="245055"/>
            </a:xfrm>
          </p:grpSpPr>
          <p:sp>
            <p:nvSpPr>
              <p:cNvPr id="20" name="Google Shape;351;p23">
                <a:extLst>
                  <a:ext uri="{FF2B5EF4-FFF2-40B4-BE49-F238E27FC236}">
                    <a16:creationId xmlns:a16="http://schemas.microsoft.com/office/drawing/2014/main" id="{D6DF2EF5-54C4-484E-90DC-CC3E23BC2B6A}"/>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21" name="TextBox 20">
                <a:extLst>
                  <a:ext uri="{FF2B5EF4-FFF2-40B4-BE49-F238E27FC236}">
                    <a16:creationId xmlns:a16="http://schemas.microsoft.com/office/drawing/2014/main" id="{42A48C72-653B-445A-9521-CBBD6349D8FD}"/>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22" name="TextBox 21">
                <a:extLst>
                  <a:ext uri="{FF2B5EF4-FFF2-40B4-BE49-F238E27FC236}">
                    <a16:creationId xmlns:a16="http://schemas.microsoft.com/office/drawing/2014/main" id="{ECD634EE-D9DF-4CB9-BCA2-87CEC9449140}"/>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23" name="Group 22">
              <a:extLst>
                <a:ext uri="{FF2B5EF4-FFF2-40B4-BE49-F238E27FC236}">
                  <a16:creationId xmlns:a16="http://schemas.microsoft.com/office/drawing/2014/main" id="{9E158322-B16B-44EB-AFBE-29B81FF400F7}"/>
                </a:ext>
              </a:extLst>
            </p:cNvPr>
            <p:cNvGrpSpPr/>
            <p:nvPr/>
          </p:nvGrpSpPr>
          <p:grpSpPr>
            <a:xfrm>
              <a:off x="10321917" y="3591386"/>
              <a:ext cx="1232536" cy="245055"/>
              <a:chOff x="10306050" y="2060640"/>
              <a:chExt cx="1232536" cy="245055"/>
            </a:xfrm>
          </p:grpSpPr>
          <p:sp>
            <p:nvSpPr>
              <p:cNvPr id="24" name="Google Shape;351;p23">
                <a:extLst>
                  <a:ext uri="{FF2B5EF4-FFF2-40B4-BE49-F238E27FC236}">
                    <a16:creationId xmlns:a16="http://schemas.microsoft.com/office/drawing/2014/main" id="{FDCFD6D5-549B-4344-9A9C-C3159ED90A78}"/>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25" name="TextBox 24">
                <a:extLst>
                  <a:ext uri="{FF2B5EF4-FFF2-40B4-BE49-F238E27FC236}">
                    <a16:creationId xmlns:a16="http://schemas.microsoft.com/office/drawing/2014/main" id="{0EC7D764-38AE-459B-B926-746814AB3C82}"/>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26" name="TextBox 25">
                <a:extLst>
                  <a:ext uri="{FF2B5EF4-FFF2-40B4-BE49-F238E27FC236}">
                    <a16:creationId xmlns:a16="http://schemas.microsoft.com/office/drawing/2014/main" id="{BEB485A3-AB2F-4630-B6BA-FB3B38626DEF}"/>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27" name="Group 26">
              <a:extLst>
                <a:ext uri="{FF2B5EF4-FFF2-40B4-BE49-F238E27FC236}">
                  <a16:creationId xmlns:a16="http://schemas.microsoft.com/office/drawing/2014/main" id="{D3904976-E816-44C4-A571-A99B7E51BD66}"/>
                </a:ext>
              </a:extLst>
            </p:cNvPr>
            <p:cNvGrpSpPr/>
            <p:nvPr/>
          </p:nvGrpSpPr>
          <p:grpSpPr>
            <a:xfrm>
              <a:off x="10321917" y="3964588"/>
              <a:ext cx="1232536" cy="245055"/>
              <a:chOff x="10306050" y="2060640"/>
              <a:chExt cx="1232536" cy="245055"/>
            </a:xfrm>
          </p:grpSpPr>
          <p:sp>
            <p:nvSpPr>
              <p:cNvPr id="28" name="Google Shape;351;p23">
                <a:extLst>
                  <a:ext uri="{FF2B5EF4-FFF2-40B4-BE49-F238E27FC236}">
                    <a16:creationId xmlns:a16="http://schemas.microsoft.com/office/drawing/2014/main" id="{571F45F4-2A9E-4B0E-B563-BE8BD6FE9362}"/>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29" name="TextBox 28">
                <a:extLst>
                  <a:ext uri="{FF2B5EF4-FFF2-40B4-BE49-F238E27FC236}">
                    <a16:creationId xmlns:a16="http://schemas.microsoft.com/office/drawing/2014/main" id="{300F96FA-1462-4D64-BAC5-2AC87326D8B9}"/>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30" name="TextBox 29">
                <a:extLst>
                  <a:ext uri="{FF2B5EF4-FFF2-40B4-BE49-F238E27FC236}">
                    <a16:creationId xmlns:a16="http://schemas.microsoft.com/office/drawing/2014/main" id="{CE0306B6-B2AF-400D-9590-E771B2840A02}"/>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31" name="Group 30">
              <a:extLst>
                <a:ext uri="{FF2B5EF4-FFF2-40B4-BE49-F238E27FC236}">
                  <a16:creationId xmlns:a16="http://schemas.microsoft.com/office/drawing/2014/main" id="{DF363CBF-0F14-4A4B-BF5D-51A17BCA45BD}"/>
                </a:ext>
              </a:extLst>
            </p:cNvPr>
            <p:cNvGrpSpPr/>
            <p:nvPr/>
          </p:nvGrpSpPr>
          <p:grpSpPr>
            <a:xfrm>
              <a:off x="10321917" y="4336253"/>
              <a:ext cx="1232536" cy="245055"/>
              <a:chOff x="10306050" y="2060640"/>
              <a:chExt cx="1232536" cy="245055"/>
            </a:xfrm>
          </p:grpSpPr>
          <p:sp>
            <p:nvSpPr>
              <p:cNvPr id="32" name="Google Shape;351;p23">
                <a:extLst>
                  <a:ext uri="{FF2B5EF4-FFF2-40B4-BE49-F238E27FC236}">
                    <a16:creationId xmlns:a16="http://schemas.microsoft.com/office/drawing/2014/main" id="{58A5DE12-071B-4459-88BC-6D6637C5F48F}"/>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33" name="TextBox 32">
                <a:extLst>
                  <a:ext uri="{FF2B5EF4-FFF2-40B4-BE49-F238E27FC236}">
                    <a16:creationId xmlns:a16="http://schemas.microsoft.com/office/drawing/2014/main" id="{59547DEE-7482-4C7E-A0EE-3CDC02A08F93}"/>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34" name="TextBox 33">
                <a:extLst>
                  <a:ext uri="{FF2B5EF4-FFF2-40B4-BE49-F238E27FC236}">
                    <a16:creationId xmlns:a16="http://schemas.microsoft.com/office/drawing/2014/main" id="{D94828B7-BBE6-4D4D-A359-BA2CA97FB73B}"/>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35" name="Group 34">
              <a:extLst>
                <a:ext uri="{FF2B5EF4-FFF2-40B4-BE49-F238E27FC236}">
                  <a16:creationId xmlns:a16="http://schemas.microsoft.com/office/drawing/2014/main" id="{949F34B5-D491-4C13-AAFC-F5BC0AE6D2C1}"/>
                </a:ext>
              </a:extLst>
            </p:cNvPr>
            <p:cNvGrpSpPr/>
            <p:nvPr/>
          </p:nvGrpSpPr>
          <p:grpSpPr>
            <a:xfrm>
              <a:off x="10321917" y="4701515"/>
              <a:ext cx="1232536" cy="245055"/>
              <a:chOff x="10306050" y="2060640"/>
              <a:chExt cx="1232536" cy="245055"/>
            </a:xfrm>
          </p:grpSpPr>
          <p:sp>
            <p:nvSpPr>
              <p:cNvPr id="36" name="Google Shape;351;p23">
                <a:extLst>
                  <a:ext uri="{FF2B5EF4-FFF2-40B4-BE49-F238E27FC236}">
                    <a16:creationId xmlns:a16="http://schemas.microsoft.com/office/drawing/2014/main" id="{BA278F2A-0A07-432B-90D6-5FBCCA3392CF}"/>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37" name="TextBox 36">
                <a:extLst>
                  <a:ext uri="{FF2B5EF4-FFF2-40B4-BE49-F238E27FC236}">
                    <a16:creationId xmlns:a16="http://schemas.microsoft.com/office/drawing/2014/main" id="{7C93AB33-659C-487E-AF01-7BDB956D52E3}"/>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38" name="TextBox 37">
                <a:extLst>
                  <a:ext uri="{FF2B5EF4-FFF2-40B4-BE49-F238E27FC236}">
                    <a16:creationId xmlns:a16="http://schemas.microsoft.com/office/drawing/2014/main" id="{74F3CBCF-32C5-47F0-95CE-4A971DFC0DF5}"/>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39" name="Group 38">
              <a:extLst>
                <a:ext uri="{FF2B5EF4-FFF2-40B4-BE49-F238E27FC236}">
                  <a16:creationId xmlns:a16="http://schemas.microsoft.com/office/drawing/2014/main" id="{79E45FCB-AC43-40AF-A4D9-8D22F1D7D2F1}"/>
                </a:ext>
              </a:extLst>
            </p:cNvPr>
            <p:cNvGrpSpPr/>
            <p:nvPr/>
          </p:nvGrpSpPr>
          <p:grpSpPr>
            <a:xfrm>
              <a:off x="10321917" y="5076178"/>
              <a:ext cx="1232536" cy="245055"/>
              <a:chOff x="10306050" y="2060640"/>
              <a:chExt cx="1232536" cy="245055"/>
            </a:xfrm>
          </p:grpSpPr>
          <p:sp>
            <p:nvSpPr>
              <p:cNvPr id="40" name="Google Shape;351;p23">
                <a:extLst>
                  <a:ext uri="{FF2B5EF4-FFF2-40B4-BE49-F238E27FC236}">
                    <a16:creationId xmlns:a16="http://schemas.microsoft.com/office/drawing/2014/main" id="{E61FB712-3DAC-48CD-9807-41A9FA88A992}"/>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41" name="TextBox 40">
                <a:extLst>
                  <a:ext uri="{FF2B5EF4-FFF2-40B4-BE49-F238E27FC236}">
                    <a16:creationId xmlns:a16="http://schemas.microsoft.com/office/drawing/2014/main" id="{37DC1C09-5018-4282-8FC9-C156BDFDF603}"/>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42" name="TextBox 41">
                <a:extLst>
                  <a:ext uri="{FF2B5EF4-FFF2-40B4-BE49-F238E27FC236}">
                    <a16:creationId xmlns:a16="http://schemas.microsoft.com/office/drawing/2014/main" id="{F33E580F-103B-4727-9200-80CB5E9E84B9}"/>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43" name="Group 42">
              <a:extLst>
                <a:ext uri="{FF2B5EF4-FFF2-40B4-BE49-F238E27FC236}">
                  <a16:creationId xmlns:a16="http://schemas.microsoft.com/office/drawing/2014/main" id="{C7B12236-EF14-4B4D-B3FD-86EF1669AB60}"/>
                </a:ext>
              </a:extLst>
            </p:cNvPr>
            <p:cNvGrpSpPr/>
            <p:nvPr/>
          </p:nvGrpSpPr>
          <p:grpSpPr>
            <a:xfrm>
              <a:off x="10321917" y="5441155"/>
              <a:ext cx="1232536" cy="245055"/>
              <a:chOff x="10306050" y="2060640"/>
              <a:chExt cx="1232536" cy="245055"/>
            </a:xfrm>
          </p:grpSpPr>
          <p:sp>
            <p:nvSpPr>
              <p:cNvPr id="44" name="Google Shape;351;p23">
                <a:extLst>
                  <a:ext uri="{FF2B5EF4-FFF2-40B4-BE49-F238E27FC236}">
                    <a16:creationId xmlns:a16="http://schemas.microsoft.com/office/drawing/2014/main" id="{DCCF90B1-06E9-4DDE-ABC2-09A683884649}"/>
                  </a:ext>
                </a:extLst>
              </p:cNvPr>
              <p:cNvSpPr txBox="1"/>
              <p:nvPr/>
            </p:nvSpPr>
            <p:spPr>
              <a:xfrm>
                <a:off x="10306050" y="2060640"/>
                <a:ext cx="1232536" cy="245055"/>
              </a:xfrm>
              <a:prstGeom prst="roundRect">
                <a:avLst>
                  <a:gd name="adj" fmla="val 50000"/>
                </a:avLst>
              </a:prstGeom>
              <a:noFill/>
              <a:ln w="12700">
                <a:solidFill>
                  <a:schemeClr val="tx1"/>
                </a:solidFill>
              </a:ln>
            </p:spPr>
            <p:txBody>
              <a:bodyPr spcFirstLastPara="1" wrap="square" lIns="95975" tIns="95975" rIns="95975" bIns="95975" anchor="ctr" anchorCtr="0">
                <a:noAutofit/>
              </a:bodyPr>
              <a:lstStyle/>
              <a:p>
                <a:pPr lvl="0" algn="ctr">
                  <a:buClr>
                    <a:srgbClr val="000000"/>
                  </a:buClr>
                  <a:buSzPts val="1866"/>
                </a:pPr>
                <a:endParaRPr lang="en-US" sz="1000" b="1" dirty="0"/>
              </a:p>
            </p:txBody>
          </p:sp>
          <p:sp>
            <p:nvSpPr>
              <p:cNvPr id="45" name="TextBox 44">
                <a:extLst>
                  <a:ext uri="{FF2B5EF4-FFF2-40B4-BE49-F238E27FC236}">
                    <a16:creationId xmlns:a16="http://schemas.microsoft.com/office/drawing/2014/main" id="{B46E9971-6075-46A9-9909-7A9EE71B8E48}"/>
                  </a:ext>
                </a:extLst>
              </p:cNvPr>
              <p:cNvSpPr txBox="1"/>
              <p:nvPr/>
            </p:nvSpPr>
            <p:spPr>
              <a:xfrm>
                <a:off x="10496550" y="2090834"/>
                <a:ext cx="285750" cy="184666"/>
              </a:xfrm>
              <a:prstGeom prst="rect">
                <a:avLst/>
              </a:prstGeom>
              <a:noFill/>
            </p:spPr>
            <p:txBody>
              <a:bodyPr wrap="square" lIns="0" tIns="0" rIns="0" bIns="0" rtlCol="0">
                <a:spAutoFit/>
              </a:bodyPr>
              <a:lstStyle/>
              <a:p>
                <a:pPr algn="l"/>
                <a:r>
                  <a:rPr lang="en-US" sz="1200" dirty="0"/>
                  <a:t>On</a:t>
                </a:r>
              </a:p>
            </p:txBody>
          </p:sp>
          <p:sp>
            <p:nvSpPr>
              <p:cNvPr id="46" name="TextBox 45">
                <a:extLst>
                  <a:ext uri="{FF2B5EF4-FFF2-40B4-BE49-F238E27FC236}">
                    <a16:creationId xmlns:a16="http://schemas.microsoft.com/office/drawing/2014/main" id="{D77B19DA-9830-4B4F-8DBD-B38F4376BD26}"/>
                  </a:ext>
                </a:extLst>
              </p:cNvPr>
              <p:cNvSpPr txBox="1"/>
              <p:nvPr/>
            </p:nvSpPr>
            <p:spPr>
              <a:xfrm>
                <a:off x="11123613" y="2090834"/>
                <a:ext cx="285750" cy="184666"/>
              </a:xfrm>
              <a:prstGeom prst="rect">
                <a:avLst/>
              </a:prstGeom>
              <a:noFill/>
            </p:spPr>
            <p:txBody>
              <a:bodyPr wrap="square" lIns="0" tIns="0" rIns="0" bIns="0" rtlCol="0">
                <a:spAutoFit/>
              </a:bodyPr>
              <a:lstStyle/>
              <a:p>
                <a:pPr algn="l"/>
                <a:r>
                  <a:rPr lang="en-US" sz="1200" dirty="0"/>
                  <a:t>Off</a:t>
                </a:r>
              </a:p>
            </p:txBody>
          </p:sp>
        </p:grpSp>
        <p:grpSp>
          <p:nvGrpSpPr>
            <p:cNvPr id="47" name="Group 46">
              <a:extLst>
                <a:ext uri="{FF2B5EF4-FFF2-40B4-BE49-F238E27FC236}">
                  <a16:creationId xmlns:a16="http://schemas.microsoft.com/office/drawing/2014/main" id="{3D3B3F4A-8092-4183-BB6B-4337649BC509}"/>
                </a:ext>
              </a:extLst>
            </p:cNvPr>
            <p:cNvGrpSpPr/>
            <p:nvPr/>
          </p:nvGrpSpPr>
          <p:grpSpPr>
            <a:xfrm>
              <a:off x="9419018" y="2149827"/>
              <a:ext cx="89188" cy="89188"/>
              <a:chOff x="3364611" y="4090751"/>
              <a:chExt cx="1162050" cy="1162050"/>
            </a:xfrm>
            <a:solidFill>
              <a:schemeClr val="tx1"/>
            </a:solidFill>
          </p:grpSpPr>
          <p:sp>
            <p:nvSpPr>
              <p:cNvPr id="48" name="Freeform: Shape 47">
                <a:extLst>
                  <a:ext uri="{FF2B5EF4-FFF2-40B4-BE49-F238E27FC236}">
                    <a16:creationId xmlns:a16="http://schemas.microsoft.com/office/drawing/2014/main" id="{C1ACDB8D-10F6-4E5D-B9A1-EAA653A31AE9}"/>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Shape 48">
                <a:extLst>
                  <a:ext uri="{FF2B5EF4-FFF2-40B4-BE49-F238E27FC236}">
                    <a16:creationId xmlns:a16="http://schemas.microsoft.com/office/drawing/2014/main" id="{129C090B-5482-4E92-914E-AF5B9828FC7E}"/>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0" name="Group 49">
              <a:extLst>
                <a:ext uri="{FF2B5EF4-FFF2-40B4-BE49-F238E27FC236}">
                  <a16:creationId xmlns:a16="http://schemas.microsoft.com/office/drawing/2014/main" id="{70541122-AF03-4E26-B6F3-DF0D9E1BB77A}"/>
                </a:ext>
              </a:extLst>
            </p:cNvPr>
            <p:cNvGrpSpPr/>
            <p:nvPr/>
          </p:nvGrpSpPr>
          <p:grpSpPr>
            <a:xfrm>
              <a:off x="9419018" y="2518128"/>
              <a:ext cx="89188" cy="89188"/>
              <a:chOff x="3364611" y="4090751"/>
              <a:chExt cx="1162050" cy="1162050"/>
            </a:xfrm>
            <a:solidFill>
              <a:schemeClr val="tx1"/>
            </a:solidFill>
          </p:grpSpPr>
          <p:sp>
            <p:nvSpPr>
              <p:cNvPr id="51" name="Freeform: Shape 50">
                <a:extLst>
                  <a:ext uri="{FF2B5EF4-FFF2-40B4-BE49-F238E27FC236}">
                    <a16:creationId xmlns:a16="http://schemas.microsoft.com/office/drawing/2014/main" id="{EA3AA35C-57BC-4D2A-8425-C1A375A70E62}"/>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Shape 51">
                <a:extLst>
                  <a:ext uri="{FF2B5EF4-FFF2-40B4-BE49-F238E27FC236}">
                    <a16:creationId xmlns:a16="http://schemas.microsoft.com/office/drawing/2014/main" id="{67D31D86-2BB6-4D09-8330-2986D4F09148}"/>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3" name="Group 52">
              <a:extLst>
                <a:ext uri="{FF2B5EF4-FFF2-40B4-BE49-F238E27FC236}">
                  <a16:creationId xmlns:a16="http://schemas.microsoft.com/office/drawing/2014/main" id="{CDCBE498-60F4-4808-BFF6-0DA66EFF3A7B}"/>
                </a:ext>
              </a:extLst>
            </p:cNvPr>
            <p:cNvGrpSpPr/>
            <p:nvPr/>
          </p:nvGrpSpPr>
          <p:grpSpPr>
            <a:xfrm>
              <a:off x="9419018" y="2887469"/>
              <a:ext cx="89188" cy="89188"/>
              <a:chOff x="3364611" y="4090751"/>
              <a:chExt cx="1162050" cy="1162050"/>
            </a:xfrm>
            <a:solidFill>
              <a:schemeClr val="tx1"/>
            </a:solidFill>
          </p:grpSpPr>
          <p:sp>
            <p:nvSpPr>
              <p:cNvPr id="54" name="Freeform: Shape 53">
                <a:extLst>
                  <a:ext uri="{FF2B5EF4-FFF2-40B4-BE49-F238E27FC236}">
                    <a16:creationId xmlns:a16="http://schemas.microsoft.com/office/drawing/2014/main" id="{395DA2C4-8166-4D58-83F5-9F7BB2A4E59E}"/>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Shape 54">
                <a:extLst>
                  <a:ext uri="{FF2B5EF4-FFF2-40B4-BE49-F238E27FC236}">
                    <a16:creationId xmlns:a16="http://schemas.microsoft.com/office/drawing/2014/main" id="{181B1002-4531-4F31-AD1B-42322C315E5D}"/>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6" name="Group 55">
              <a:extLst>
                <a:ext uri="{FF2B5EF4-FFF2-40B4-BE49-F238E27FC236}">
                  <a16:creationId xmlns:a16="http://schemas.microsoft.com/office/drawing/2014/main" id="{60F02750-9B89-4CC8-B35A-4FE2D4701BF1}"/>
                </a:ext>
              </a:extLst>
            </p:cNvPr>
            <p:cNvGrpSpPr/>
            <p:nvPr/>
          </p:nvGrpSpPr>
          <p:grpSpPr>
            <a:xfrm>
              <a:off x="9419018" y="3278511"/>
              <a:ext cx="89188" cy="89188"/>
              <a:chOff x="3364611" y="4090751"/>
              <a:chExt cx="1162050" cy="1162050"/>
            </a:xfrm>
            <a:solidFill>
              <a:schemeClr val="tx1"/>
            </a:solidFill>
          </p:grpSpPr>
          <p:sp>
            <p:nvSpPr>
              <p:cNvPr id="57" name="Freeform: Shape 56">
                <a:extLst>
                  <a:ext uri="{FF2B5EF4-FFF2-40B4-BE49-F238E27FC236}">
                    <a16:creationId xmlns:a16="http://schemas.microsoft.com/office/drawing/2014/main" id="{47AB9DAC-4C2E-40E1-AF40-50C15A27F400}"/>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Shape 57">
                <a:extLst>
                  <a:ext uri="{FF2B5EF4-FFF2-40B4-BE49-F238E27FC236}">
                    <a16:creationId xmlns:a16="http://schemas.microsoft.com/office/drawing/2014/main" id="{0BE98120-CE45-4C1A-B246-9B82232BD795}"/>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9" name="Group 58">
              <a:extLst>
                <a:ext uri="{FF2B5EF4-FFF2-40B4-BE49-F238E27FC236}">
                  <a16:creationId xmlns:a16="http://schemas.microsoft.com/office/drawing/2014/main" id="{742C8CE9-7519-45DB-9B70-A21FF995EC13}"/>
                </a:ext>
              </a:extLst>
            </p:cNvPr>
            <p:cNvGrpSpPr/>
            <p:nvPr/>
          </p:nvGrpSpPr>
          <p:grpSpPr>
            <a:xfrm>
              <a:off x="9419018" y="3669319"/>
              <a:ext cx="89188" cy="89188"/>
              <a:chOff x="3364611" y="4090751"/>
              <a:chExt cx="1162050" cy="1162050"/>
            </a:xfrm>
            <a:solidFill>
              <a:schemeClr val="tx1"/>
            </a:solidFill>
          </p:grpSpPr>
          <p:sp>
            <p:nvSpPr>
              <p:cNvPr id="60" name="Freeform: Shape 59">
                <a:extLst>
                  <a:ext uri="{FF2B5EF4-FFF2-40B4-BE49-F238E27FC236}">
                    <a16:creationId xmlns:a16="http://schemas.microsoft.com/office/drawing/2014/main" id="{301AD035-A248-400B-B735-38BCBF8771C8}"/>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Shape 60">
                <a:extLst>
                  <a:ext uri="{FF2B5EF4-FFF2-40B4-BE49-F238E27FC236}">
                    <a16:creationId xmlns:a16="http://schemas.microsoft.com/office/drawing/2014/main" id="{D5A781D3-AF69-4211-A8C7-FAE98D65946A}"/>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2" name="Group 61">
              <a:extLst>
                <a:ext uri="{FF2B5EF4-FFF2-40B4-BE49-F238E27FC236}">
                  <a16:creationId xmlns:a16="http://schemas.microsoft.com/office/drawing/2014/main" id="{77CC910F-8624-4809-B3F8-293C5034DD81}"/>
                </a:ext>
              </a:extLst>
            </p:cNvPr>
            <p:cNvGrpSpPr/>
            <p:nvPr/>
          </p:nvGrpSpPr>
          <p:grpSpPr>
            <a:xfrm>
              <a:off x="9419018" y="4042521"/>
              <a:ext cx="89188" cy="89188"/>
              <a:chOff x="3364611" y="4090751"/>
              <a:chExt cx="1162050" cy="1162050"/>
            </a:xfrm>
            <a:solidFill>
              <a:schemeClr val="tx1"/>
            </a:solidFill>
          </p:grpSpPr>
          <p:sp>
            <p:nvSpPr>
              <p:cNvPr id="63" name="Freeform: Shape 62">
                <a:extLst>
                  <a:ext uri="{FF2B5EF4-FFF2-40B4-BE49-F238E27FC236}">
                    <a16:creationId xmlns:a16="http://schemas.microsoft.com/office/drawing/2014/main" id="{9ABED986-8982-4CF3-AE7F-FBD7173196A5}"/>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Shape 63">
                <a:extLst>
                  <a:ext uri="{FF2B5EF4-FFF2-40B4-BE49-F238E27FC236}">
                    <a16:creationId xmlns:a16="http://schemas.microsoft.com/office/drawing/2014/main" id="{41EF8E58-72C2-49D1-B129-E6106C20CF57}"/>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5C0F8186-C5DC-4820-AE5D-A7487E40FC01}"/>
                </a:ext>
              </a:extLst>
            </p:cNvPr>
            <p:cNvGrpSpPr/>
            <p:nvPr/>
          </p:nvGrpSpPr>
          <p:grpSpPr>
            <a:xfrm>
              <a:off x="9419018" y="5154111"/>
              <a:ext cx="89188" cy="89188"/>
              <a:chOff x="3364611" y="4090751"/>
              <a:chExt cx="1162050" cy="1162050"/>
            </a:xfrm>
            <a:solidFill>
              <a:schemeClr val="tx1"/>
            </a:solidFill>
          </p:grpSpPr>
          <p:sp>
            <p:nvSpPr>
              <p:cNvPr id="66" name="Freeform: Shape 65">
                <a:extLst>
                  <a:ext uri="{FF2B5EF4-FFF2-40B4-BE49-F238E27FC236}">
                    <a16:creationId xmlns:a16="http://schemas.microsoft.com/office/drawing/2014/main" id="{20F69198-38BC-43E7-B7DE-E7A47626A706}"/>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Shape 66">
                <a:extLst>
                  <a:ext uri="{FF2B5EF4-FFF2-40B4-BE49-F238E27FC236}">
                    <a16:creationId xmlns:a16="http://schemas.microsoft.com/office/drawing/2014/main" id="{7DBE84B4-71AC-4F7B-9E0B-288FA64F64FA}"/>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8" name="Group 67">
              <a:extLst>
                <a:ext uri="{FF2B5EF4-FFF2-40B4-BE49-F238E27FC236}">
                  <a16:creationId xmlns:a16="http://schemas.microsoft.com/office/drawing/2014/main" id="{E2CF08E8-8E3D-454F-AAF9-8DBE970A938B}"/>
                </a:ext>
              </a:extLst>
            </p:cNvPr>
            <p:cNvGrpSpPr/>
            <p:nvPr/>
          </p:nvGrpSpPr>
          <p:grpSpPr>
            <a:xfrm>
              <a:off x="9419018" y="5519088"/>
              <a:ext cx="89188" cy="89188"/>
              <a:chOff x="3364611" y="4090751"/>
              <a:chExt cx="1162050" cy="1162050"/>
            </a:xfrm>
            <a:solidFill>
              <a:schemeClr val="tx1"/>
            </a:solidFill>
          </p:grpSpPr>
          <p:sp>
            <p:nvSpPr>
              <p:cNvPr id="69" name="Freeform: Shape 68">
                <a:extLst>
                  <a:ext uri="{FF2B5EF4-FFF2-40B4-BE49-F238E27FC236}">
                    <a16:creationId xmlns:a16="http://schemas.microsoft.com/office/drawing/2014/main" id="{25701F29-87CE-4523-B83A-F76632D9C2FB}"/>
                  </a:ext>
                </a:extLst>
              </p:cNvPr>
              <p:cNvSpPr/>
              <p:nvPr/>
            </p:nvSpPr>
            <p:spPr>
              <a:xfrm>
                <a:off x="3364611" y="40907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5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5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5" y="261938"/>
                      <a:pt x="1167955" y="583978"/>
                    </a:cubicBezTo>
                    <a:cubicBezTo>
                      <a:pt x="1167955" y="906018"/>
                      <a:pt x="905923"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5" y="874490"/>
                      <a:pt x="1110805" y="583978"/>
                    </a:cubicBezTo>
                    <a:cubicBezTo>
                      <a:pt x="1110805" y="293465"/>
                      <a:pt x="874395"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Shape 69">
                <a:extLst>
                  <a:ext uri="{FF2B5EF4-FFF2-40B4-BE49-F238E27FC236}">
                    <a16:creationId xmlns:a16="http://schemas.microsoft.com/office/drawing/2014/main" id="{3FDCA204-CD85-4A10-8A07-3B7C766D12D0}"/>
                  </a:ext>
                </a:extLst>
              </p:cNvPr>
              <p:cNvSpPr/>
              <p:nvPr/>
            </p:nvSpPr>
            <p:spPr>
              <a:xfrm>
                <a:off x="3894487" y="4370405"/>
                <a:ext cx="95250" cy="619125"/>
              </a:xfrm>
              <a:custGeom>
                <a:avLst/>
                <a:gdLst>
                  <a:gd name="connsiteX0" fmla="*/ 100489 w 95250"/>
                  <a:gd name="connsiteY0" fmla="*/ 50673 h 619125"/>
                  <a:gd name="connsiteX1" fmla="*/ 48863 w 95250"/>
                  <a:gd name="connsiteY1" fmla="*/ 100393 h 619125"/>
                  <a:gd name="connsiteX2" fmla="*/ 0 w 95250"/>
                  <a:gd name="connsiteY2" fmla="*/ 50673 h 619125"/>
                  <a:gd name="connsiteX3" fmla="*/ 50673 w 95250"/>
                  <a:gd name="connsiteY3" fmla="*/ 0 h 619125"/>
                  <a:gd name="connsiteX4" fmla="*/ 100489 w 95250"/>
                  <a:gd name="connsiteY4" fmla="*/ 50673 h 619125"/>
                  <a:gd name="connsiteX5" fmla="*/ 10287 w 95250"/>
                  <a:gd name="connsiteY5" fmla="*/ 621697 h 619125"/>
                  <a:gd name="connsiteX6" fmla="*/ 10287 w 95250"/>
                  <a:gd name="connsiteY6" fmla="*/ 175927 h 619125"/>
                  <a:gd name="connsiteX7" fmla="*/ 91345 w 95250"/>
                  <a:gd name="connsiteY7" fmla="*/ 175927 h 619125"/>
                  <a:gd name="connsiteX8" fmla="*/ 91345 w 95250"/>
                  <a:gd name="connsiteY8" fmla="*/ 621697 h 619125"/>
                  <a:gd name="connsiteX9" fmla="*/ 10287 w 95250"/>
                  <a:gd name="connsiteY9" fmla="*/ 621697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619125">
                    <a:moveTo>
                      <a:pt x="100489" y="50673"/>
                    </a:moveTo>
                    <a:cubicBezTo>
                      <a:pt x="101441" y="78296"/>
                      <a:pt x="81153" y="100393"/>
                      <a:pt x="48863" y="100393"/>
                    </a:cubicBezTo>
                    <a:cubicBezTo>
                      <a:pt x="20288" y="100393"/>
                      <a:pt x="0" y="78296"/>
                      <a:pt x="0" y="50673"/>
                    </a:cubicBezTo>
                    <a:cubicBezTo>
                      <a:pt x="0" y="22098"/>
                      <a:pt x="21146" y="0"/>
                      <a:pt x="50673" y="0"/>
                    </a:cubicBezTo>
                    <a:cubicBezTo>
                      <a:pt x="81153" y="0"/>
                      <a:pt x="100489" y="22098"/>
                      <a:pt x="100489" y="50673"/>
                    </a:cubicBezTo>
                    <a:close/>
                    <a:moveTo>
                      <a:pt x="10287" y="621697"/>
                    </a:moveTo>
                    <a:lnTo>
                      <a:pt x="10287" y="175927"/>
                    </a:lnTo>
                    <a:lnTo>
                      <a:pt x="91345" y="175927"/>
                    </a:lnTo>
                    <a:lnTo>
                      <a:pt x="91345" y="621697"/>
                    </a:lnTo>
                    <a:lnTo>
                      <a:pt x="10287" y="62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pic>
          <p:nvPicPr>
            <p:cNvPr id="72" name="Graphic 71">
              <a:extLst>
                <a:ext uri="{FF2B5EF4-FFF2-40B4-BE49-F238E27FC236}">
                  <a16:creationId xmlns:a16="http://schemas.microsoft.com/office/drawing/2014/main" id="{73818A69-3490-4041-85A6-69DF8835FF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711" y="4738317"/>
              <a:ext cx="171450" cy="171450"/>
            </a:xfrm>
            <a:prstGeom prst="rect">
              <a:avLst/>
            </a:prstGeom>
          </p:spPr>
        </p:pic>
        <p:pic>
          <p:nvPicPr>
            <p:cNvPr id="74" name="Graphic 73">
              <a:extLst>
                <a:ext uri="{FF2B5EF4-FFF2-40B4-BE49-F238E27FC236}">
                  <a16:creationId xmlns:a16="http://schemas.microsoft.com/office/drawing/2014/main" id="{0F862AA8-6B3F-43AF-8A04-E927CCB684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3711" y="2476997"/>
              <a:ext cx="171450" cy="171450"/>
            </a:xfrm>
            <a:prstGeom prst="rect">
              <a:avLst/>
            </a:prstGeom>
          </p:spPr>
        </p:pic>
        <p:pic>
          <p:nvPicPr>
            <p:cNvPr id="76" name="Graphic 75">
              <a:extLst>
                <a:ext uri="{FF2B5EF4-FFF2-40B4-BE49-F238E27FC236}">
                  <a16:creationId xmlns:a16="http://schemas.microsoft.com/office/drawing/2014/main" id="{9B2F4CB0-4B3A-4C4D-8500-D36C28FA33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3711" y="2108696"/>
              <a:ext cx="171450" cy="171450"/>
            </a:xfrm>
            <a:prstGeom prst="rect">
              <a:avLst/>
            </a:prstGeom>
          </p:spPr>
        </p:pic>
        <p:pic>
          <p:nvPicPr>
            <p:cNvPr id="78" name="Graphic 77">
              <a:extLst>
                <a:ext uri="{FF2B5EF4-FFF2-40B4-BE49-F238E27FC236}">
                  <a16:creationId xmlns:a16="http://schemas.microsoft.com/office/drawing/2014/main" id="{8B7A8688-4A54-4506-A8AA-0CF67ACDF1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83711" y="4001390"/>
              <a:ext cx="171450" cy="171450"/>
            </a:xfrm>
            <a:prstGeom prst="rect">
              <a:avLst/>
            </a:prstGeom>
          </p:spPr>
        </p:pic>
        <p:pic>
          <p:nvPicPr>
            <p:cNvPr id="84" name="Graphic 83">
              <a:extLst>
                <a:ext uri="{FF2B5EF4-FFF2-40B4-BE49-F238E27FC236}">
                  <a16:creationId xmlns:a16="http://schemas.microsoft.com/office/drawing/2014/main" id="{B6C05A0C-6806-4344-B76C-B8C11E8483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83711" y="4373055"/>
              <a:ext cx="171450" cy="171450"/>
            </a:xfrm>
            <a:prstGeom prst="rect">
              <a:avLst/>
            </a:prstGeom>
          </p:spPr>
        </p:pic>
        <p:pic>
          <p:nvPicPr>
            <p:cNvPr id="87" name="Graphic 86">
              <a:extLst>
                <a:ext uri="{FF2B5EF4-FFF2-40B4-BE49-F238E27FC236}">
                  <a16:creationId xmlns:a16="http://schemas.microsoft.com/office/drawing/2014/main" id="{1BBB36A9-80E5-4686-9DC5-A6DED0E9C6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83711" y="3237380"/>
              <a:ext cx="171450" cy="171450"/>
            </a:xfrm>
            <a:prstGeom prst="rect">
              <a:avLst/>
            </a:prstGeom>
          </p:spPr>
        </p:pic>
        <p:pic>
          <p:nvPicPr>
            <p:cNvPr id="92" name="Graphic 91">
              <a:extLst>
                <a:ext uri="{FF2B5EF4-FFF2-40B4-BE49-F238E27FC236}">
                  <a16:creationId xmlns:a16="http://schemas.microsoft.com/office/drawing/2014/main" id="{077956CE-8529-480C-8777-A87A8005024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78756" y="2846338"/>
              <a:ext cx="171450" cy="171450"/>
            </a:xfrm>
            <a:prstGeom prst="rect">
              <a:avLst/>
            </a:prstGeom>
          </p:spPr>
        </p:pic>
        <p:pic>
          <p:nvPicPr>
            <p:cNvPr id="95" name="Graphic 94">
              <a:extLst>
                <a:ext uri="{FF2B5EF4-FFF2-40B4-BE49-F238E27FC236}">
                  <a16:creationId xmlns:a16="http://schemas.microsoft.com/office/drawing/2014/main" id="{1222DF0D-1465-4C19-9870-90AE9AE70B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83711" y="5112980"/>
              <a:ext cx="171450" cy="171450"/>
            </a:xfrm>
            <a:prstGeom prst="rect">
              <a:avLst/>
            </a:prstGeom>
          </p:spPr>
        </p:pic>
        <p:pic>
          <p:nvPicPr>
            <p:cNvPr id="98" name="Graphic 97">
              <a:extLst>
                <a:ext uri="{FF2B5EF4-FFF2-40B4-BE49-F238E27FC236}">
                  <a16:creationId xmlns:a16="http://schemas.microsoft.com/office/drawing/2014/main" id="{33FF6968-534C-43FA-82C0-2EB5F1FDE9B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83711" y="5477957"/>
              <a:ext cx="171450" cy="171450"/>
            </a:xfrm>
            <a:prstGeom prst="rect">
              <a:avLst/>
            </a:prstGeom>
          </p:spPr>
        </p:pic>
        <p:pic>
          <p:nvPicPr>
            <p:cNvPr id="101" name="Graphic 100">
              <a:extLst>
                <a:ext uri="{FF2B5EF4-FFF2-40B4-BE49-F238E27FC236}">
                  <a16:creationId xmlns:a16="http://schemas.microsoft.com/office/drawing/2014/main" id="{702424A2-8DFB-4D38-8B73-1E3F5AFBCC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183711" y="3628188"/>
              <a:ext cx="171450" cy="171450"/>
            </a:xfrm>
            <a:prstGeom prst="rect">
              <a:avLst/>
            </a:prstGeom>
          </p:spPr>
        </p:pic>
      </p:grpSp>
    </p:spTree>
    <p:extLst>
      <p:ext uri="{BB962C8B-B14F-4D97-AF65-F5344CB8AC3E}">
        <p14:creationId xmlns:p14="http://schemas.microsoft.com/office/powerpoint/2010/main" val="26716059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1">
            <a:extLst>
              <a:ext uri="{FF2B5EF4-FFF2-40B4-BE49-F238E27FC236}">
                <a16:creationId xmlns:a16="http://schemas.microsoft.com/office/drawing/2014/main" id="{3193AEA7-E1CD-4F9A-939F-6C933EBDB109}"/>
              </a:ext>
            </a:extLst>
          </p:cNvPr>
          <p:cNvGraphicFramePr>
            <a:graphicFrameLocks noGrp="1"/>
          </p:cNvGraphicFramePr>
          <p:nvPr>
            <p:extLst>
              <p:ext uri="{D42A27DB-BD31-4B8C-83A1-F6EECF244321}">
                <p14:modId xmlns:p14="http://schemas.microsoft.com/office/powerpoint/2010/main" val="804426686"/>
              </p:ext>
            </p:extLst>
          </p:nvPr>
        </p:nvGraphicFramePr>
        <p:xfrm>
          <a:off x="1226716" y="1440772"/>
          <a:ext cx="9738569" cy="4913422"/>
        </p:xfrm>
        <a:graphic>
          <a:graphicData uri="http://schemas.openxmlformats.org/drawingml/2006/table">
            <a:tbl>
              <a:tblPr firstRow="1" bandRow="1"/>
              <a:tblGrid>
                <a:gridCol w="4526489">
                  <a:extLst>
                    <a:ext uri="{9D8B030D-6E8A-4147-A177-3AD203B41FA5}">
                      <a16:colId xmlns:a16="http://schemas.microsoft.com/office/drawing/2014/main" val="682162468"/>
                    </a:ext>
                  </a:extLst>
                </a:gridCol>
                <a:gridCol w="2641600">
                  <a:extLst>
                    <a:ext uri="{9D8B030D-6E8A-4147-A177-3AD203B41FA5}">
                      <a16:colId xmlns:a16="http://schemas.microsoft.com/office/drawing/2014/main" val="3687953955"/>
                    </a:ext>
                  </a:extLst>
                </a:gridCol>
                <a:gridCol w="2570480">
                  <a:extLst>
                    <a:ext uri="{9D8B030D-6E8A-4147-A177-3AD203B41FA5}">
                      <a16:colId xmlns:a16="http://schemas.microsoft.com/office/drawing/2014/main" val="1979375722"/>
                    </a:ext>
                  </a:extLst>
                </a:gridCol>
              </a:tblGrid>
              <a:tr h="453708">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dirty="0">
                          <a:latin typeface="+mj-lt"/>
                        </a:rPr>
                        <a:t>Azure Defender Off</a:t>
                      </a:r>
                    </a:p>
                  </a:txBody>
                  <a:tcPr marL="132511" marR="132511" marT="66255" marB="6625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2"/>
                    </a:solidFill>
                  </a:tcPr>
                </a:tc>
                <a:tc>
                  <a:txBody>
                    <a:bodyPr/>
                    <a:lstStyle/>
                    <a:p>
                      <a:r>
                        <a:rPr lang="en-US" sz="2000" dirty="0">
                          <a:solidFill>
                            <a:schemeClr val="bg1"/>
                          </a:solidFill>
                          <a:latin typeface="+mj-lt"/>
                        </a:rPr>
                        <a:t>Azure Defender On</a:t>
                      </a:r>
                    </a:p>
                  </a:txBody>
                  <a:tcPr marL="132511" marR="132511" marT="66255" marB="6625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23310623"/>
                  </a:ext>
                </a:extLst>
              </a:tr>
              <a:tr h="637102">
                <a:tc>
                  <a:txBody>
                    <a:bodyPr/>
                    <a:lstStyle/>
                    <a:p>
                      <a:pPr algn="r"/>
                      <a:r>
                        <a:rPr lang="en-US" sz="1600" dirty="0"/>
                        <a:t>Continuous assessment and security recommendations</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35675007"/>
                  </a:ext>
                </a:extLst>
              </a:tr>
              <a:tr h="637102">
                <a:tc>
                  <a:txBody>
                    <a:bodyPr/>
                    <a:lstStyle/>
                    <a:p>
                      <a:pPr algn="r"/>
                      <a:r>
                        <a:rPr lang="en-US" sz="1600" dirty="0"/>
                        <a:t>Azure Secure Score</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76378625"/>
                  </a:ext>
                </a:extLst>
              </a:tr>
              <a:tr h="637102">
                <a:tc>
                  <a:txBody>
                    <a:bodyPr/>
                    <a:lstStyle/>
                    <a:p>
                      <a:pPr algn="r"/>
                      <a:r>
                        <a:rPr lang="en-US" sz="1600" dirty="0"/>
                        <a:t>Just in time VM Access</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56043870"/>
                  </a:ext>
                </a:extLst>
              </a:tr>
              <a:tr h="637102">
                <a:tc>
                  <a:txBody>
                    <a:bodyPr/>
                    <a:lstStyle/>
                    <a:p>
                      <a:pPr algn="r"/>
                      <a:r>
                        <a:rPr lang="en-US" sz="1600" dirty="0"/>
                        <a:t>Adaptive application controls and network hardening</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31983112"/>
                  </a:ext>
                </a:extLst>
              </a:tr>
              <a:tr h="637102">
                <a:tc>
                  <a:txBody>
                    <a:bodyPr/>
                    <a:lstStyle/>
                    <a:p>
                      <a:pPr algn="r"/>
                      <a:r>
                        <a:rPr lang="en-US" sz="1600" dirty="0"/>
                        <a:t>Regulatory compliance dashboard and reports</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38689016"/>
                  </a:ext>
                </a:extLst>
              </a:tr>
              <a:tr h="637102">
                <a:tc>
                  <a:txBody>
                    <a:bodyPr/>
                    <a:lstStyle/>
                    <a:p>
                      <a:pPr algn="r"/>
                      <a:r>
                        <a:rPr lang="en-US" sz="1600" dirty="0"/>
                        <a:t>Threat protection for Azure VMs and non-Azure servers (including Server EDR)</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38597635"/>
                  </a:ext>
                </a:extLst>
              </a:tr>
              <a:tr h="637102">
                <a:tc>
                  <a:txBody>
                    <a:bodyPr/>
                    <a:lstStyle/>
                    <a:p>
                      <a:pPr algn="r"/>
                      <a:r>
                        <a:rPr lang="en-US" sz="1600" dirty="0"/>
                        <a:t>Threat protection for supported PaaS services</a:t>
                      </a:r>
                    </a:p>
                  </a:txBody>
                  <a:tcPr marL="132511" marR="132511" marT="66255" marB="6625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59783338"/>
                  </a:ext>
                </a:extLst>
              </a:tr>
            </a:tbl>
          </a:graphicData>
        </a:graphic>
      </p:graphicFrame>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7235906" cy="758022"/>
          </a:xfrm>
        </p:spPr>
        <p:txBody>
          <a:bodyPr/>
          <a:lstStyle/>
          <a:p>
            <a:r>
              <a:rPr lang="en-US" dirty="0"/>
              <a:t>Microsoft Defender for Cloud</a:t>
            </a:r>
          </a:p>
        </p:txBody>
      </p:sp>
      <p:grpSp>
        <p:nvGrpSpPr>
          <p:cNvPr id="5" name="Group 4">
            <a:extLst>
              <a:ext uri="{FF2B5EF4-FFF2-40B4-BE49-F238E27FC236}">
                <a16:creationId xmlns:a16="http://schemas.microsoft.com/office/drawing/2014/main" id="{25F91D4C-DC0A-4F62-91BC-E47204340073}"/>
              </a:ext>
            </a:extLst>
          </p:cNvPr>
          <p:cNvGrpSpPr/>
          <p:nvPr/>
        </p:nvGrpSpPr>
        <p:grpSpPr>
          <a:xfrm>
            <a:off x="7096910" y="2122000"/>
            <a:ext cx="299763" cy="233569"/>
            <a:chOff x="943769" y="5614986"/>
            <a:chExt cx="503238" cy="392113"/>
          </a:xfrm>
          <a:solidFill>
            <a:schemeClr val="accent3"/>
          </a:solidFill>
        </p:grpSpPr>
        <p:sp>
          <p:nvSpPr>
            <p:cNvPr id="6" name="Freeform 5">
              <a:extLst>
                <a:ext uri="{FF2B5EF4-FFF2-40B4-BE49-F238E27FC236}">
                  <a16:creationId xmlns:a16="http://schemas.microsoft.com/office/drawing/2014/main" id="{E8115BAB-187F-49EE-86B0-7B5A64783C87}"/>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 name="Freeform 6">
              <a:extLst>
                <a:ext uri="{FF2B5EF4-FFF2-40B4-BE49-F238E27FC236}">
                  <a16:creationId xmlns:a16="http://schemas.microsoft.com/office/drawing/2014/main" id="{8C034B20-2180-4C33-BE1D-4F06F6CC4016}"/>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9" name="Group 8">
            <a:extLst>
              <a:ext uri="{FF2B5EF4-FFF2-40B4-BE49-F238E27FC236}">
                <a16:creationId xmlns:a16="http://schemas.microsoft.com/office/drawing/2014/main" id="{93F19619-7BC8-4997-81B0-2949565C64C0}"/>
              </a:ext>
            </a:extLst>
          </p:cNvPr>
          <p:cNvGrpSpPr/>
          <p:nvPr/>
        </p:nvGrpSpPr>
        <p:grpSpPr>
          <a:xfrm>
            <a:off x="7096910" y="2714786"/>
            <a:ext cx="299763" cy="233569"/>
            <a:chOff x="943769" y="5614986"/>
            <a:chExt cx="503238" cy="392113"/>
          </a:xfrm>
          <a:solidFill>
            <a:schemeClr val="accent3"/>
          </a:solidFill>
        </p:grpSpPr>
        <p:sp>
          <p:nvSpPr>
            <p:cNvPr id="10" name="Freeform 5">
              <a:extLst>
                <a:ext uri="{FF2B5EF4-FFF2-40B4-BE49-F238E27FC236}">
                  <a16:creationId xmlns:a16="http://schemas.microsoft.com/office/drawing/2014/main" id="{98AD7603-7965-40EB-BCDE-E0A560659D39}"/>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1" name="Freeform 6">
              <a:extLst>
                <a:ext uri="{FF2B5EF4-FFF2-40B4-BE49-F238E27FC236}">
                  <a16:creationId xmlns:a16="http://schemas.microsoft.com/office/drawing/2014/main" id="{8A6B15C2-078B-413C-9F0A-A4CB5E5D3C50}"/>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36" name="Group 35">
            <a:extLst>
              <a:ext uri="{FF2B5EF4-FFF2-40B4-BE49-F238E27FC236}">
                <a16:creationId xmlns:a16="http://schemas.microsoft.com/office/drawing/2014/main" id="{13AACA5B-6EA3-4090-B247-6ADDD33ABAD7}"/>
              </a:ext>
            </a:extLst>
          </p:cNvPr>
          <p:cNvGrpSpPr/>
          <p:nvPr/>
        </p:nvGrpSpPr>
        <p:grpSpPr>
          <a:xfrm>
            <a:off x="9526006" y="2122000"/>
            <a:ext cx="299763" cy="233569"/>
            <a:chOff x="943769" y="5614986"/>
            <a:chExt cx="503238" cy="392113"/>
          </a:xfrm>
          <a:solidFill>
            <a:schemeClr val="accent3"/>
          </a:solidFill>
        </p:grpSpPr>
        <p:sp>
          <p:nvSpPr>
            <p:cNvPr id="37" name="Freeform 5">
              <a:extLst>
                <a:ext uri="{FF2B5EF4-FFF2-40B4-BE49-F238E27FC236}">
                  <a16:creationId xmlns:a16="http://schemas.microsoft.com/office/drawing/2014/main" id="{55EF6CE5-EA3A-4296-B7EF-6386848ADAA1}"/>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
              <a:extLst>
                <a:ext uri="{FF2B5EF4-FFF2-40B4-BE49-F238E27FC236}">
                  <a16:creationId xmlns:a16="http://schemas.microsoft.com/office/drawing/2014/main" id="{ADF9D936-022E-43A5-8E33-AC350C1CFE61}"/>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39" name="Group 38">
            <a:extLst>
              <a:ext uri="{FF2B5EF4-FFF2-40B4-BE49-F238E27FC236}">
                <a16:creationId xmlns:a16="http://schemas.microsoft.com/office/drawing/2014/main" id="{5AA57C68-50FD-4D92-B7D5-9EF4B9C8108C}"/>
              </a:ext>
            </a:extLst>
          </p:cNvPr>
          <p:cNvGrpSpPr/>
          <p:nvPr/>
        </p:nvGrpSpPr>
        <p:grpSpPr>
          <a:xfrm>
            <a:off x="9526006" y="2713566"/>
            <a:ext cx="299763" cy="233569"/>
            <a:chOff x="943769" y="5614986"/>
            <a:chExt cx="503238" cy="392113"/>
          </a:xfrm>
          <a:solidFill>
            <a:schemeClr val="accent3"/>
          </a:solidFill>
        </p:grpSpPr>
        <p:sp>
          <p:nvSpPr>
            <p:cNvPr id="40" name="Freeform 5">
              <a:extLst>
                <a:ext uri="{FF2B5EF4-FFF2-40B4-BE49-F238E27FC236}">
                  <a16:creationId xmlns:a16="http://schemas.microsoft.com/office/drawing/2014/main" id="{0CADE5D3-047C-4005-9E72-7FB40AED4832}"/>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
              <a:extLst>
                <a:ext uri="{FF2B5EF4-FFF2-40B4-BE49-F238E27FC236}">
                  <a16:creationId xmlns:a16="http://schemas.microsoft.com/office/drawing/2014/main" id="{860EC280-B81F-4BC0-8916-FC7431E25B42}"/>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2" name="Group 41">
            <a:extLst>
              <a:ext uri="{FF2B5EF4-FFF2-40B4-BE49-F238E27FC236}">
                <a16:creationId xmlns:a16="http://schemas.microsoft.com/office/drawing/2014/main" id="{D90F0E83-1C1D-431A-8455-34E730747FF3}"/>
              </a:ext>
            </a:extLst>
          </p:cNvPr>
          <p:cNvGrpSpPr/>
          <p:nvPr/>
        </p:nvGrpSpPr>
        <p:grpSpPr>
          <a:xfrm>
            <a:off x="9526006" y="3392344"/>
            <a:ext cx="299763" cy="233569"/>
            <a:chOff x="943769" y="5614986"/>
            <a:chExt cx="503238" cy="392113"/>
          </a:xfrm>
          <a:solidFill>
            <a:schemeClr val="accent3"/>
          </a:solidFill>
        </p:grpSpPr>
        <p:sp>
          <p:nvSpPr>
            <p:cNvPr id="43" name="Freeform 5">
              <a:extLst>
                <a:ext uri="{FF2B5EF4-FFF2-40B4-BE49-F238E27FC236}">
                  <a16:creationId xmlns:a16="http://schemas.microsoft.com/office/drawing/2014/main" id="{9FFC6D91-DC0F-47B7-8013-BCD2C6CD20DD}"/>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
              <a:extLst>
                <a:ext uri="{FF2B5EF4-FFF2-40B4-BE49-F238E27FC236}">
                  <a16:creationId xmlns:a16="http://schemas.microsoft.com/office/drawing/2014/main" id="{801918EA-C801-4A24-AC92-2C92D09B8CC6}"/>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5" name="Group 44">
            <a:extLst>
              <a:ext uri="{FF2B5EF4-FFF2-40B4-BE49-F238E27FC236}">
                <a16:creationId xmlns:a16="http://schemas.microsoft.com/office/drawing/2014/main" id="{D30E1A2F-0D4D-4D6F-BAB3-C8DAB4386CD9}"/>
              </a:ext>
            </a:extLst>
          </p:cNvPr>
          <p:cNvGrpSpPr/>
          <p:nvPr/>
        </p:nvGrpSpPr>
        <p:grpSpPr>
          <a:xfrm>
            <a:off x="9526006" y="4006150"/>
            <a:ext cx="299763" cy="233569"/>
            <a:chOff x="943769" y="5614986"/>
            <a:chExt cx="503238" cy="392113"/>
          </a:xfrm>
          <a:solidFill>
            <a:schemeClr val="accent3"/>
          </a:solidFill>
        </p:grpSpPr>
        <p:sp>
          <p:nvSpPr>
            <p:cNvPr id="46" name="Freeform 5">
              <a:extLst>
                <a:ext uri="{FF2B5EF4-FFF2-40B4-BE49-F238E27FC236}">
                  <a16:creationId xmlns:a16="http://schemas.microsoft.com/office/drawing/2014/main" id="{F3C56B40-EC6D-45BA-92CA-286A3F86EAD9}"/>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
              <a:extLst>
                <a:ext uri="{FF2B5EF4-FFF2-40B4-BE49-F238E27FC236}">
                  <a16:creationId xmlns:a16="http://schemas.microsoft.com/office/drawing/2014/main" id="{49C1201E-D582-49C9-AE4A-3313154E5FD4}"/>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8" name="Group 47">
            <a:extLst>
              <a:ext uri="{FF2B5EF4-FFF2-40B4-BE49-F238E27FC236}">
                <a16:creationId xmlns:a16="http://schemas.microsoft.com/office/drawing/2014/main" id="{136A8A1D-0486-4FD0-8FE1-9B3E973A0311}"/>
              </a:ext>
            </a:extLst>
          </p:cNvPr>
          <p:cNvGrpSpPr/>
          <p:nvPr/>
        </p:nvGrpSpPr>
        <p:grpSpPr>
          <a:xfrm>
            <a:off x="9526006" y="4662688"/>
            <a:ext cx="299763" cy="233569"/>
            <a:chOff x="943769" y="5614986"/>
            <a:chExt cx="503238" cy="392113"/>
          </a:xfrm>
          <a:solidFill>
            <a:schemeClr val="accent3"/>
          </a:solidFill>
        </p:grpSpPr>
        <p:sp>
          <p:nvSpPr>
            <p:cNvPr id="49" name="Freeform 5">
              <a:extLst>
                <a:ext uri="{FF2B5EF4-FFF2-40B4-BE49-F238E27FC236}">
                  <a16:creationId xmlns:a16="http://schemas.microsoft.com/office/drawing/2014/main" id="{10E4943F-C44D-497A-99E6-5E3E5A9A5913}"/>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6">
              <a:extLst>
                <a:ext uri="{FF2B5EF4-FFF2-40B4-BE49-F238E27FC236}">
                  <a16:creationId xmlns:a16="http://schemas.microsoft.com/office/drawing/2014/main" id="{747EC66E-409E-416B-AB04-69707D3ED41C}"/>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1" name="Group 50">
            <a:extLst>
              <a:ext uri="{FF2B5EF4-FFF2-40B4-BE49-F238E27FC236}">
                <a16:creationId xmlns:a16="http://schemas.microsoft.com/office/drawing/2014/main" id="{CDAF1BFC-E1E5-42D3-8ED5-0AC2BF21282F}"/>
              </a:ext>
            </a:extLst>
          </p:cNvPr>
          <p:cNvGrpSpPr/>
          <p:nvPr/>
        </p:nvGrpSpPr>
        <p:grpSpPr>
          <a:xfrm>
            <a:off x="9526006" y="5313413"/>
            <a:ext cx="299763" cy="233569"/>
            <a:chOff x="943769" y="5614986"/>
            <a:chExt cx="503238" cy="392113"/>
          </a:xfrm>
          <a:solidFill>
            <a:schemeClr val="accent3"/>
          </a:solidFill>
        </p:grpSpPr>
        <p:sp>
          <p:nvSpPr>
            <p:cNvPr id="52" name="Freeform 5">
              <a:extLst>
                <a:ext uri="{FF2B5EF4-FFF2-40B4-BE49-F238E27FC236}">
                  <a16:creationId xmlns:a16="http://schemas.microsoft.com/office/drawing/2014/main" id="{47FB947C-F1BF-4095-9DB6-5D49F39E315B}"/>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6">
              <a:extLst>
                <a:ext uri="{FF2B5EF4-FFF2-40B4-BE49-F238E27FC236}">
                  <a16:creationId xmlns:a16="http://schemas.microsoft.com/office/drawing/2014/main" id="{21284AE5-EE98-418A-BA8A-86ACF8918D89}"/>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4" name="Group 53">
            <a:extLst>
              <a:ext uri="{FF2B5EF4-FFF2-40B4-BE49-F238E27FC236}">
                <a16:creationId xmlns:a16="http://schemas.microsoft.com/office/drawing/2014/main" id="{550FB4F2-5EA6-4205-A09E-8D2FF5EBF37C}"/>
              </a:ext>
            </a:extLst>
          </p:cNvPr>
          <p:cNvGrpSpPr/>
          <p:nvPr/>
        </p:nvGrpSpPr>
        <p:grpSpPr>
          <a:xfrm>
            <a:off x="9526006" y="5925014"/>
            <a:ext cx="299763" cy="233569"/>
            <a:chOff x="943769" y="5614986"/>
            <a:chExt cx="503238" cy="392113"/>
          </a:xfrm>
          <a:solidFill>
            <a:schemeClr val="accent3"/>
          </a:solidFill>
        </p:grpSpPr>
        <p:sp>
          <p:nvSpPr>
            <p:cNvPr id="55" name="Freeform 5">
              <a:extLst>
                <a:ext uri="{FF2B5EF4-FFF2-40B4-BE49-F238E27FC236}">
                  <a16:creationId xmlns:a16="http://schemas.microsoft.com/office/drawing/2014/main" id="{8CCF7B38-2E19-4CF3-AC11-94984AC09C02}"/>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6">
              <a:extLst>
                <a:ext uri="{FF2B5EF4-FFF2-40B4-BE49-F238E27FC236}">
                  <a16:creationId xmlns:a16="http://schemas.microsoft.com/office/drawing/2014/main" id="{722D0873-E3F9-4771-97F5-0075BC645C06}"/>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57" name="Group 56">
            <a:extLst>
              <a:ext uri="{FF2B5EF4-FFF2-40B4-BE49-F238E27FC236}">
                <a16:creationId xmlns:a16="http://schemas.microsoft.com/office/drawing/2014/main" id="{FA432F07-375E-4939-87CC-EDBF8265E2A1}"/>
              </a:ext>
            </a:extLst>
          </p:cNvPr>
          <p:cNvGrpSpPr/>
          <p:nvPr/>
        </p:nvGrpSpPr>
        <p:grpSpPr>
          <a:xfrm>
            <a:off x="7096910" y="3394825"/>
            <a:ext cx="235147" cy="233568"/>
            <a:chOff x="3202782" y="5572123"/>
            <a:chExt cx="473075" cy="469900"/>
          </a:xfrm>
          <a:solidFill>
            <a:srgbClr val="C00000"/>
          </a:solidFill>
        </p:grpSpPr>
        <p:sp>
          <p:nvSpPr>
            <p:cNvPr id="58" name="Freeform 7">
              <a:extLst>
                <a:ext uri="{FF2B5EF4-FFF2-40B4-BE49-F238E27FC236}">
                  <a16:creationId xmlns:a16="http://schemas.microsoft.com/office/drawing/2014/main" id="{F0F3EAA9-2A28-4ECA-94AA-39F2685981F2}"/>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8">
              <a:extLst>
                <a:ext uri="{FF2B5EF4-FFF2-40B4-BE49-F238E27FC236}">
                  <a16:creationId xmlns:a16="http://schemas.microsoft.com/office/drawing/2014/main" id="{9E2ECF1A-013D-4885-B531-FF842A68D822}"/>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0" name="Group 59">
            <a:extLst>
              <a:ext uri="{FF2B5EF4-FFF2-40B4-BE49-F238E27FC236}">
                <a16:creationId xmlns:a16="http://schemas.microsoft.com/office/drawing/2014/main" id="{39B458E0-1078-42F9-BFE9-B2AB6ECEBAD4}"/>
              </a:ext>
            </a:extLst>
          </p:cNvPr>
          <p:cNvGrpSpPr/>
          <p:nvPr/>
        </p:nvGrpSpPr>
        <p:grpSpPr>
          <a:xfrm>
            <a:off x="7096910" y="4002336"/>
            <a:ext cx="235147" cy="233568"/>
            <a:chOff x="3202782" y="5572123"/>
            <a:chExt cx="473075" cy="469900"/>
          </a:xfrm>
          <a:solidFill>
            <a:srgbClr val="C00000"/>
          </a:solidFill>
        </p:grpSpPr>
        <p:sp>
          <p:nvSpPr>
            <p:cNvPr id="61" name="Freeform 7">
              <a:extLst>
                <a:ext uri="{FF2B5EF4-FFF2-40B4-BE49-F238E27FC236}">
                  <a16:creationId xmlns:a16="http://schemas.microsoft.com/office/drawing/2014/main" id="{A3326343-DD6A-4F99-8A12-8D84D7267865}"/>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8">
              <a:extLst>
                <a:ext uri="{FF2B5EF4-FFF2-40B4-BE49-F238E27FC236}">
                  <a16:creationId xmlns:a16="http://schemas.microsoft.com/office/drawing/2014/main" id="{D4C46B6C-5EDA-4285-B763-2AD49CD19D2D}"/>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3" name="Group 62">
            <a:extLst>
              <a:ext uri="{FF2B5EF4-FFF2-40B4-BE49-F238E27FC236}">
                <a16:creationId xmlns:a16="http://schemas.microsoft.com/office/drawing/2014/main" id="{3D5E4718-FC4B-403E-831E-8E479186F707}"/>
              </a:ext>
            </a:extLst>
          </p:cNvPr>
          <p:cNvGrpSpPr/>
          <p:nvPr/>
        </p:nvGrpSpPr>
        <p:grpSpPr>
          <a:xfrm>
            <a:off x="7096910" y="4664737"/>
            <a:ext cx="235147" cy="233568"/>
            <a:chOff x="3202782" y="5572123"/>
            <a:chExt cx="473075" cy="469900"/>
          </a:xfrm>
          <a:solidFill>
            <a:srgbClr val="C00000"/>
          </a:solidFill>
        </p:grpSpPr>
        <p:sp>
          <p:nvSpPr>
            <p:cNvPr id="64" name="Freeform 7">
              <a:extLst>
                <a:ext uri="{FF2B5EF4-FFF2-40B4-BE49-F238E27FC236}">
                  <a16:creationId xmlns:a16="http://schemas.microsoft.com/office/drawing/2014/main" id="{AEC131A2-AF40-4097-AD5B-7D916D5F03A4}"/>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8">
              <a:extLst>
                <a:ext uri="{FF2B5EF4-FFF2-40B4-BE49-F238E27FC236}">
                  <a16:creationId xmlns:a16="http://schemas.microsoft.com/office/drawing/2014/main" id="{691BEB33-AB35-47B6-898E-AF8400E5850A}"/>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6" name="Group 65">
            <a:extLst>
              <a:ext uri="{FF2B5EF4-FFF2-40B4-BE49-F238E27FC236}">
                <a16:creationId xmlns:a16="http://schemas.microsoft.com/office/drawing/2014/main" id="{3F4D2366-1982-41F7-9B51-397F7D64E842}"/>
              </a:ext>
            </a:extLst>
          </p:cNvPr>
          <p:cNvGrpSpPr/>
          <p:nvPr/>
        </p:nvGrpSpPr>
        <p:grpSpPr>
          <a:xfrm>
            <a:off x="7096910" y="5313414"/>
            <a:ext cx="235147" cy="233568"/>
            <a:chOff x="3202782" y="5572123"/>
            <a:chExt cx="473075" cy="469900"/>
          </a:xfrm>
          <a:solidFill>
            <a:srgbClr val="C00000"/>
          </a:solidFill>
        </p:grpSpPr>
        <p:sp>
          <p:nvSpPr>
            <p:cNvPr id="67" name="Freeform 7">
              <a:extLst>
                <a:ext uri="{FF2B5EF4-FFF2-40B4-BE49-F238E27FC236}">
                  <a16:creationId xmlns:a16="http://schemas.microsoft.com/office/drawing/2014/main" id="{84669C41-0AA8-492E-BAE2-B13C36CB546A}"/>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8">
              <a:extLst>
                <a:ext uri="{FF2B5EF4-FFF2-40B4-BE49-F238E27FC236}">
                  <a16:creationId xmlns:a16="http://schemas.microsoft.com/office/drawing/2014/main" id="{1CB3E7F7-6F5B-485A-8FE9-DE1F89A5ED64}"/>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9" name="Group 68">
            <a:extLst>
              <a:ext uri="{FF2B5EF4-FFF2-40B4-BE49-F238E27FC236}">
                <a16:creationId xmlns:a16="http://schemas.microsoft.com/office/drawing/2014/main" id="{C3D7FE44-5704-486E-86BA-B3918916A32C}"/>
              </a:ext>
            </a:extLst>
          </p:cNvPr>
          <p:cNvGrpSpPr/>
          <p:nvPr/>
        </p:nvGrpSpPr>
        <p:grpSpPr>
          <a:xfrm>
            <a:off x="7096910" y="5925015"/>
            <a:ext cx="235147" cy="233568"/>
            <a:chOff x="3202782" y="5572123"/>
            <a:chExt cx="473075" cy="469900"/>
          </a:xfrm>
          <a:solidFill>
            <a:srgbClr val="C00000"/>
          </a:solidFill>
        </p:grpSpPr>
        <p:sp>
          <p:nvSpPr>
            <p:cNvPr id="70" name="Freeform 7">
              <a:extLst>
                <a:ext uri="{FF2B5EF4-FFF2-40B4-BE49-F238E27FC236}">
                  <a16:creationId xmlns:a16="http://schemas.microsoft.com/office/drawing/2014/main" id="{0E5AD2EB-34B3-4A38-8C7D-9FF531361DDA}"/>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8">
              <a:extLst>
                <a:ext uri="{FF2B5EF4-FFF2-40B4-BE49-F238E27FC236}">
                  <a16:creationId xmlns:a16="http://schemas.microsoft.com/office/drawing/2014/main" id="{BA710541-459D-4920-BCAD-92E08F80BB84}"/>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spTree>
    <p:extLst>
      <p:ext uri="{BB962C8B-B14F-4D97-AF65-F5344CB8AC3E}">
        <p14:creationId xmlns:p14="http://schemas.microsoft.com/office/powerpoint/2010/main" val="449615555"/>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desks in a room&#10;&#10;Description automatically generated with low confidence">
            <a:extLst>
              <a:ext uri="{FF2B5EF4-FFF2-40B4-BE49-F238E27FC236}">
                <a16:creationId xmlns:a16="http://schemas.microsoft.com/office/drawing/2014/main" id="{8C5E7D1C-7E6D-479E-86CA-D84AD19B670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366" b="7366"/>
          <a:stretch>
            <a:fillRect/>
          </a:stretch>
        </p:blipFill>
        <p:spPr/>
      </p:pic>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a:xfrm>
            <a:off x="-4" y="0"/>
            <a:ext cx="6243324" cy="6858000"/>
          </a:xfrm>
        </p:spPr>
        <p:txBody>
          <a:bodyPr/>
          <a:lstStyle/>
          <a:p>
            <a:pPr marR="0" lvl="0" algn="l" defTabSz="914400" rtl="0" eaLnBrk="1" fontAlgn="auto" latinLnBrk="0" hangingPunct="1">
              <a:lnSpc>
                <a:spcPct val="100000"/>
              </a:lnSpc>
              <a:spcBef>
                <a:spcPts val="0"/>
              </a:spcBef>
              <a:spcAft>
                <a:spcPts val="0"/>
              </a:spcAft>
              <a:buClrTx/>
              <a:buSzTx/>
              <a:tabLst/>
              <a:defRPr/>
            </a:pPr>
            <a:r>
              <a:rPr lang="en-US" dirty="0"/>
              <a:t>CSPM Philosophy </a:t>
            </a:r>
            <a:br>
              <a:rPr lang="en-US" dirty="0"/>
            </a:br>
            <a:br>
              <a:rPr lang="en-US" dirty="0"/>
            </a:br>
            <a:r>
              <a:rPr lang="en-US" sz="2800" dirty="0">
                <a:solidFill>
                  <a:schemeClr val="bg1"/>
                </a:solidFill>
                <a:latin typeface="+mn-lt"/>
              </a:rPr>
              <a:t>Cloud Security Posture Management</a:t>
            </a:r>
            <a:br>
              <a:rPr lang="en-US" sz="2800" dirty="0">
                <a:solidFill>
                  <a:schemeClr val="bg1"/>
                </a:solidFill>
                <a:latin typeface="+mn-lt"/>
              </a:rPr>
            </a:br>
            <a:br>
              <a:rPr lang="en-US" sz="2800" dirty="0">
                <a:solidFill>
                  <a:schemeClr val="bg1"/>
                </a:solidFill>
                <a:latin typeface="+mn-lt"/>
              </a:rPr>
            </a:br>
            <a:r>
              <a:rPr lang="en-US" sz="2800" dirty="0">
                <a:solidFill>
                  <a:schemeClr val="bg1"/>
                </a:solidFill>
                <a:latin typeface="+mn-lt"/>
              </a:rPr>
              <a:t>Considering:</a:t>
            </a:r>
            <a:br>
              <a:rPr lang="en-US" sz="2800" dirty="0">
                <a:solidFill>
                  <a:schemeClr val="bg1"/>
                </a:solidFill>
                <a:latin typeface="+mn-lt"/>
              </a:rPr>
            </a:br>
            <a:br>
              <a:rPr lang="en-US" sz="2800" dirty="0">
                <a:solidFill>
                  <a:schemeClr val="bg1"/>
                </a:solidFill>
                <a:latin typeface="+mn-lt"/>
              </a:rPr>
            </a:br>
            <a:br>
              <a:rPr lang="en-US" sz="2800" dirty="0">
                <a:solidFill>
                  <a:schemeClr val="bg1"/>
                </a:solidFill>
                <a:latin typeface="+mn-lt"/>
              </a:rPr>
            </a:br>
            <a:br>
              <a:rPr lang="en-US" sz="2800" dirty="0">
                <a:solidFill>
                  <a:schemeClr val="bg1"/>
                </a:solidFill>
                <a:latin typeface="+mn-lt"/>
              </a:rPr>
            </a:br>
            <a:br>
              <a:rPr lang="en-US" sz="2800" dirty="0">
                <a:solidFill>
                  <a:schemeClr val="bg1"/>
                </a:solidFill>
                <a:latin typeface="+mn-lt"/>
              </a:rPr>
            </a:br>
            <a:br>
              <a:rPr lang="en-US" sz="2800" dirty="0">
                <a:solidFill>
                  <a:schemeClr val="bg1"/>
                </a:solidFill>
                <a:latin typeface="+mn-lt"/>
              </a:rPr>
            </a:br>
            <a:br>
              <a:rPr lang="en-US" sz="2800" dirty="0">
                <a:solidFill>
                  <a:schemeClr val="bg1"/>
                </a:solidFill>
                <a:latin typeface="+mn-lt"/>
              </a:rPr>
            </a:br>
            <a:br>
              <a:rPr kumimoji="0" lang="en-US" sz="1800" b="0" i="0" u="none" strike="noStrike" kern="1200" cap="none" spc="0" normalizeH="0" baseline="0" noProof="0" dirty="0">
                <a:ln>
                  <a:noFill/>
                </a:ln>
                <a:solidFill>
                  <a:srgbClr val="FFFFFF"/>
                </a:solidFill>
                <a:effectLst/>
                <a:uLnTx/>
                <a:uFillTx/>
                <a:latin typeface="Segoe UI"/>
                <a:ea typeface="+mn-ea"/>
                <a:cs typeface="+mn-cs"/>
              </a:rPr>
            </a:br>
            <a:endParaRPr lang="en-US" dirty="0">
              <a:latin typeface="+mn-lt"/>
            </a:endParaRP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853143" y="44839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bg1"/>
              </a:solidFill>
            </a:endParaRPr>
          </a:p>
        </p:txBody>
      </p:sp>
      <p:sp>
        <p:nvSpPr>
          <p:cNvPr id="9" name="TextBox 8">
            <a:extLst>
              <a:ext uri="{FF2B5EF4-FFF2-40B4-BE49-F238E27FC236}">
                <a16:creationId xmlns:a16="http://schemas.microsoft.com/office/drawing/2014/main" id="{0F1BAF0A-51B2-4016-88A8-445EC9881660}"/>
              </a:ext>
            </a:extLst>
          </p:cNvPr>
          <p:cNvSpPr txBox="1"/>
          <p:nvPr/>
        </p:nvSpPr>
        <p:spPr>
          <a:xfrm>
            <a:off x="853143" y="3429000"/>
            <a:ext cx="3677920" cy="2539157"/>
          </a:xfrm>
          <a:prstGeom prst="rect">
            <a:avLst/>
          </a:prstGeom>
          <a:noFill/>
        </p:spPr>
        <p:txBody>
          <a:bodyPr wrap="square" lIns="0" tIns="0" rIns="0" bIns="0" rtlCol="0">
            <a:spAutoFit/>
          </a:bodyPr>
          <a:lstStyle/>
          <a:p>
            <a:pPr marL="342900" indent="-342900" algn="l">
              <a:spcAft>
                <a:spcPts val="1800"/>
              </a:spcAft>
              <a:buFont typeface="Arial" panose="020B0604020202020204" pitchFamily="34" charset="0"/>
              <a:buChar char="•"/>
            </a:pPr>
            <a:r>
              <a:rPr kumimoji="0" lang="en-US" sz="2000" b="0" i="0" u="none" strike="noStrike" kern="1200" cap="none" spc="0" normalizeH="0" baseline="0" noProof="0" dirty="0">
                <a:ln>
                  <a:noFill/>
                </a:ln>
                <a:solidFill>
                  <a:srgbClr val="FFFFFF"/>
                </a:solidFill>
                <a:effectLst/>
                <a:uLnTx/>
                <a:uFillTx/>
                <a:latin typeface="Segoe UI"/>
                <a:ea typeface="+mn-ea"/>
                <a:cs typeface="+mn-cs"/>
              </a:rPr>
              <a:t>Zero Trust Security Model</a:t>
            </a:r>
          </a:p>
          <a:p>
            <a:pPr marL="342900" indent="-342900" algn="l">
              <a:spcAft>
                <a:spcPts val="1800"/>
              </a:spcAft>
              <a:buFont typeface="Arial" panose="020B0604020202020204" pitchFamily="34" charset="0"/>
              <a:buChar char="•"/>
            </a:pPr>
            <a:r>
              <a:rPr kumimoji="0" lang="en-US" sz="2000" b="0" i="0" u="none" strike="noStrike" kern="1200" cap="none" spc="0" normalizeH="0" baseline="0" noProof="0" dirty="0">
                <a:ln>
                  <a:noFill/>
                </a:ln>
                <a:solidFill>
                  <a:srgbClr val="FFFFFF"/>
                </a:solidFill>
                <a:effectLst/>
                <a:uLnTx/>
                <a:uFillTx/>
                <a:latin typeface="Segoe UI"/>
                <a:ea typeface="+mn-ea"/>
                <a:cs typeface="+mn-cs"/>
              </a:rPr>
              <a:t>App Risk Scores</a:t>
            </a:r>
          </a:p>
          <a:p>
            <a:pPr marL="342900" indent="-342900" algn="l">
              <a:spcAft>
                <a:spcPts val="1800"/>
              </a:spcAft>
              <a:buFont typeface="Arial" panose="020B0604020202020204" pitchFamily="34" charset="0"/>
              <a:buChar char="•"/>
            </a:pPr>
            <a:r>
              <a:rPr kumimoji="0" lang="en-US" sz="2000" b="0" i="0" u="none" strike="noStrike" kern="1200" cap="none" spc="0" normalizeH="0" baseline="0" noProof="0" dirty="0">
                <a:ln>
                  <a:noFill/>
                </a:ln>
                <a:solidFill>
                  <a:srgbClr val="FFFFFF"/>
                </a:solidFill>
                <a:effectLst/>
                <a:uLnTx/>
                <a:uFillTx/>
                <a:latin typeface="Segoe UI"/>
                <a:ea typeface="+mn-ea"/>
                <a:cs typeface="+mn-cs"/>
              </a:rPr>
              <a:t>TVM (Threat &amp; Vulnerability Management) for totality of the entire attack Service</a:t>
            </a:r>
          </a:p>
          <a:p>
            <a:pPr marL="342900" indent="-342900" algn="l">
              <a:spcAft>
                <a:spcPts val="1800"/>
              </a:spcAft>
              <a:buFont typeface="Arial" panose="020B0604020202020204" pitchFamily="34" charset="0"/>
              <a:buChar char="•"/>
            </a:pPr>
            <a:r>
              <a:rPr kumimoji="0" lang="en-US" sz="2000" b="0" i="0" u="none" strike="noStrike" kern="1200" cap="none" spc="0" normalizeH="0" baseline="0" noProof="0" dirty="0">
                <a:ln>
                  <a:noFill/>
                </a:ln>
                <a:solidFill>
                  <a:srgbClr val="FFFFFF"/>
                </a:solidFill>
                <a:effectLst/>
                <a:uLnTx/>
                <a:uFillTx/>
                <a:latin typeface="Segoe UI"/>
                <a:ea typeface="+mn-ea"/>
                <a:cs typeface="+mn-cs"/>
              </a:rPr>
              <a:t>Threat Model Tool</a:t>
            </a:r>
            <a:endParaRPr lang="en-US" sz="2000" dirty="0" err="1"/>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Deployment</a:t>
            </a:r>
          </a:p>
        </p:txBody>
      </p:sp>
    </p:spTree>
    <p:extLst>
      <p:ext uri="{BB962C8B-B14F-4D97-AF65-F5344CB8AC3E}">
        <p14:creationId xmlns:p14="http://schemas.microsoft.com/office/powerpoint/2010/main" val="318154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You can automate the enabling of Microsoft Defender for Cloud protections using the Azure PowerShell </a:t>
            </a:r>
            <a:r>
              <a:rPr lang="en-US" sz="1800" dirty="0" err="1"/>
              <a:t>commandlets</a:t>
            </a:r>
            <a:r>
              <a:rPr lang="en-US" sz="1800" dirty="0"/>
              <a:t>.</a:t>
            </a:r>
            <a:endParaRPr lang="en-US" sz="1800" b="1" dirty="0"/>
          </a:p>
        </p:txBody>
      </p:sp>
      <p:graphicFrame>
        <p:nvGraphicFramePr>
          <p:cNvPr id="6" name="Table 71">
            <a:extLst>
              <a:ext uri="{FF2B5EF4-FFF2-40B4-BE49-F238E27FC236}">
                <a16:creationId xmlns:a16="http://schemas.microsoft.com/office/drawing/2014/main" id="{97662EA2-1A16-4C95-8633-217D09DCC6AD}"/>
              </a:ext>
            </a:extLst>
          </p:cNvPr>
          <p:cNvGraphicFramePr>
            <a:graphicFrameLocks noGrp="1"/>
          </p:cNvGraphicFramePr>
          <p:nvPr>
            <p:extLst>
              <p:ext uri="{D42A27DB-BD31-4B8C-83A1-F6EECF244321}">
                <p14:modId xmlns:p14="http://schemas.microsoft.com/office/powerpoint/2010/main" val="811395155"/>
              </p:ext>
            </p:extLst>
          </p:nvPr>
        </p:nvGraphicFramePr>
        <p:xfrm>
          <a:off x="1155521" y="2241458"/>
          <a:ext cx="9662762" cy="4324951"/>
        </p:xfrm>
        <a:graphic>
          <a:graphicData uri="http://schemas.openxmlformats.org/drawingml/2006/table">
            <a:tbl>
              <a:tblPr firstRow="1" bandRow="1"/>
              <a:tblGrid>
                <a:gridCol w="4026079">
                  <a:extLst>
                    <a:ext uri="{9D8B030D-6E8A-4147-A177-3AD203B41FA5}">
                      <a16:colId xmlns:a16="http://schemas.microsoft.com/office/drawing/2014/main" val="682162468"/>
                    </a:ext>
                  </a:extLst>
                </a:gridCol>
                <a:gridCol w="2519228">
                  <a:extLst>
                    <a:ext uri="{9D8B030D-6E8A-4147-A177-3AD203B41FA5}">
                      <a16:colId xmlns:a16="http://schemas.microsoft.com/office/drawing/2014/main" val="3687953955"/>
                    </a:ext>
                  </a:extLst>
                </a:gridCol>
                <a:gridCol w="3117455">
                  <a:extLst>
                    <a:ext uri="{9D8B030D-6E8A-4147-A177-3AD203B41FA5}">
                      <a16:colId xmlns:a16="http://schemas.microsoft.com/office/drawing/2014/main" val="1979375722"/>
                    </a:ext>
                  </a:extLst>
                </a:gridCol>
              </a:tblGrid>
              <a:tr h="599287">
                <a:tc>
                  <a:txBody>
                    <a:bodyPr/>
                    <a:lstStyle/>
                    <a:p>
                      <a:endParaRPr lang="en-US" sz="12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800" dirty="0">
                          <a:latin typeface="+mj-lt"/>
                        </a:rPr>
                        <a:t>Enhanced security off</a:t>
                      </a:r>
                    </a:p>
                  </a:txBody>
                  <a:tcPr marL="132511" marR="132511" marT="66255" marB="66255">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800" dirty="0">
                          <a:solidFill>
                            <a:schemeClr val="bg1"/>
                          </a:solidFill>
                          <a:latin typeface="+mj-lt"/>
                        </a:rPr>
                        <a:t>Enable all Microsoft Defender for Cloud Plans</a:t>
                      </a:r>
                    </a:p>
                  </a:txBody>
                  <a:tcPr marL="132511" marR="132511" marT="66255" marB="66255">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23310623"/>
                  </a:ext>
                </a:extLst>
              </a:tr>
              <a:tr h="520543">
                <a:tc>
                  <a:txBody>
                    <a:bodyPr/>
                    <a:lstStyle/>
                    <a:p>
                      <a:pPr algn="r"/>
                      <a:r>
                        <a:rPr lang="en-US" sz="1200" dirty="0"/>
                        <a:t>Continuous assessment and security recommendations</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5675007"/>
                  </a:ext>
                </a:extLst>
              </a:tr>
              <a:tr h="520543">
                <a:tc>
                  <a:txBody>
                    <a:bodyPr/>
                    <a:lstStyle/>
                    <a:p>
                      <a:pPr algn="r"/>
                      <a:r>
                        <a:rPr lang="en-US" sz="1200" dirty="0"/>
                        <a:t>Secure Score</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378625"/>
                  </a:ext>
                </a:extLst>
              </a:tr>
              <a:tr h="520543">
                <a:tc>
                  <a:txBody>
                    <a:bodyPr/>
                    <a:lstStyle/>
                    <a:p>
                      <a:pPr algn="r"/>
                      <a:r>
                        <a:rPr lang="en-US" sz="1200" dirty="0"/>
                        <a:t>Just in time VM Access</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6043870"/>
                  </a:ext>
                </a:extLst>
              </a:tr>
              <a:tr h="520543">
                <a:tc>
                  <a:txBody>
                    <a:bodyPr/>
                    <a:lstStyle/>
                    <a:p>
                      <a:pPr algn="r"/>
                      <a:r>
                        <a:rPr lang="en-US" sz="1200" dirty="0"/>
                        <a:t>Adaptive application controls and network hardening</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1983112"/>
                  </a:ext>
                </a:extLst>
              </a:tr>
              <a:tr h="520543">
                <a:tc>
                  <a:txBody>
                    <a:bodyPr/>
                    <a:lstStyle/>
                    <a:p>
                      <a:pPr algn="r"/>
                      <a:r>
                        <a:rPr lang="en-US" sz="1200" dirty="0"/>
                        <a:t>Regulatory compliance dashboard and reports</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8689016"/>
                  </a:ext>
                </a:extLst>
              </a:tr>
              <a:tr h="520543">
                <a:tc>
                  <a:txBody>
                    <a:bodyPr/>
                    <a:lstStyle/>
                    <a:p>
                      <a:pPr algn="r"/>
                      <a:r>
                        <a:rPr lang="en-US" sz="1200" dirty="0"/>
                        <a:t>Threat protection for Azure VMs and non-Azure servers (including Server EDR)</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8597635"/>
                  </a:ext>
                </a:extLst>
              </a:tr>
              <a:tr h="520543">
                <a:tc>
                  <a:txBody>
                    <a:bodyPr/>
                    <a:lstStyle/>
                    <a:p>
                      <a:pPr algn="r"/>
                      <a:r>
                        <a:rPr lang="en-US" sz="1200" dirty="0"/>
                        <a:t>Threat protection for supported PaaS services</a:t>
                      </a:r>
                    </a:p>
                  </a:txBody>
                  <a:tcPr marL="132511" marR="132511" marT="66255" marB="66255"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9783338"/>
                  </a:ext>
                </a:extLst>
              </a:tr>
            </a:tbl>
          </a:graphicData>
        </a:graphic>
      </p:graphicFrame>
      <p:grpSp>
        <p:nvGrpSpPr>
          <p:cNvPr id="7" name="Group 6">
            <a:extLst>
              <a:ext uri="{FF2B5EF4-FFF2-40B4-BE49-F238E27FC236}">
                <a16:creationId xmlns:a16="http://schemas.microsoft.com/office/drawing/2014/main" id="{3F7BF581-B811-4445-B77E-A99F9A1C7F04}"/>
              </a:ext>
            </a:extLst>
          </p:cNvPr>
          <p:cNvGrpSpPr/>
          <p:nvPr/>
        </p:nvGrpSpPr>
        <p:grpSpPr>
          <a:xfrm>
            <a:off x="6388222" y="3066325"/>
            <a:ext cx="299763" cy="233569"/>
            <a:chOff x="943769" y="5614986"/>
            <a:chExt cx="503238" cy="392113"/>
          </a:xfrm>
          <a:solidFill>
            <a:schemeClr val="accent3"/>
          </a:solidFill>
        </p:grpSpPr>
        <p:sp>
          <p:nvSpPr>
            <p:cNvPr id="8" name="Freeform 5">
              <a:extLst>
                <a:ext uri="{FF2B5EF4-FFF2-40B4-BE49-F238E27FC236}">
                  <a16:creationId xmlns:a16="http://schemas.microsoft.com/office/drawing/2014/main" id="{EF71763E-1CB0-4124-831A-591103C78366}"/>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6">
              <a:extLst>
                <a:ext uri="{FF2B5EF4-FFF2-40B4-BE49-F238E27FC236}">
                  <a16:creationId xmlns:a16="http://schemas.microsoft.com/office/drawing/2014/main" id="{52C93787-6DAF-4EF7-B545-50800A6ACC0A}"/>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0" name="Group 9">
            <a:extLst>
              <a:ext uri="{FF2B5EF4-FFF2-40B4-BE49-F238E27FC236}">
                <a16:creationId xmlns:a16="http://schemas.microsoft.com/office/drawing/2014/main" id="{2E300589-5C55-4642-A86E-F676EEAB7F21}"/>
              </a:ext>
            </a:extLst>
          </p:cNvPr>
          <p:cNvGrpSpPr/>
          <p:nvPr/>
        </p:nvGrpSpPr>
        <p:grpSpPr>
          <a:xfrm>
            <a:off x="6388222" y="3585667"/>
            <a:ext cx="299763" cy="233569"/>
            <a:chOff x="943769" y="5614986"/>
            <a:chExt cx="503238" cy="392113"/>
          </a:xfrm>
          <a:solidFill>
            <a:schemeClr val="accent3"/>
          </a:solidFill>
        </p:grpSpPr>
        <p:sp>
          <p:nvSpPr>
            <p:cNvPr id="11" name="Freeform 5">
              <a:extLst>
                <a:ext uri="{FF2B5EF4-FFF2-40B4-BE49-F238E27FC236}">
                  <a16:creationId xmlns:a16="http://schemas.microsoft.com/office/drawing/2014/main" id="{0E95FBE2-F30A-4F12-8FB5-47B10DF1A1AE}"/>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2" name="Freeform 6">
              <a:extLst>
                <a:ext uri="{FF2B5EF4-FFF2-40B4-BE49-F238E27FC236}">
                  <a16:creationId xmlns:a16="http://schemas.microsoft.com/office/drawing/2014/main" id="{388111A2-8B52-4A7B-8B08-43C8D28E5BAD}"/>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BBA98E07-CD79-4532-8260-5C2214A04350}"/>
              </a:ext>
            </a:extLst>
          </p:cNvPr>
          <p:cNvGrpSpPr/>
          <p:nvPr/>
        </p:nvGrpSpPr>
        <p:grpSpPr>
          <a:xfrm>
            <a:off x="9001072" y="3066325"/>
            <a:ext cx="299763" cy="233569"/>
            <a:chOff x="943769" y="5614986"/>
            <a:chExt cx="503238" cy="392113"/>
          </a:xfrm>
          <a:solidFill>
            <a:schemeClr val="accent3"/>
          </a:solidFill>
        </p:grpSpPr>
        <p:sp>
          <p:nvSpPr>
            <p:cNvPr id="14" name="Freeform 5">
              <a:extLst>
                <a:ext uri="{FF2B5EF4-FFF2-40B4-BE49-F238E27FC236}">
                  <a16:creationId xmlns:a16="http://schemas.microsoft.com/office/drawing/2014/main" id="{97D5CA95-7B93-4D78-B496-9291D1D0661E}"/>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5" name="Freeform 6">
              <a:extLst>
                <a:ext uri="{FF2B5EF4-FFF2-40B4-BE49-F238E27FC236}">
                  <a16:creationId xmlns:a16="http://schemas.microsoft.com/office/drawing/2014/main" id="{C783B363-D2EE-486D-9B81-DCFC9298A5B5}"/>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6" name="Group 15">
            <a:extLst>
              <a:ext uri="{FF2B5EF4-FFF2-40B4-BE49-F238E27FC236}">
                <a16:creationId xmlns:a16="http://schemas.microsoft.com/office/drawing/2014/main" id="{1520D49E-9AB1-4BE8-A063-77350B7F7211}"/>
              </a:ext>
            </a:extLst>
          </p:cNvPr>
          <p:cNvGrpSpPr/>
          <p:nvPr/>
        </p:nvGrpSpPr>
        <p:grpSpPr>
          <a:xfrm>
            <a:off x="9001072" y="3585667"/>
            <a:ext cx="299763" cy="233569"/>
            <a:chOff x="943769" y="5614986"/>
            <a:chExt cx="503238" cy="392113"/>
          </a:xfrm>
          <a:solidFill>
            <a:schemeClr val="accent3"/>
          </a:solidFill>
        </p:grpSpPr>
        <p:sp>
          <p:nvSpPr>
            <p:cNvPr id="17" name="Freeform 5">
              <a:extLst>
                <a:ext uri="{FF2B5EF4-FFF2-40B4-BE49-F238E27FC236}">
                  <a16:creationId xmlns:a16="http://schemas.microsoft.com/office/drawing/2014/main" id="{56868D3F-4B2D-4D6A-A849-3D72DE1B4973}"/>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6">
              <a:extLst>
                <a:ext uri="{FF2B5EF4-FFF2-40B4-BE49-F238E27FC236}">
                  <a16:creationId xmlns:a16="http://schemas.microsoft.com/office/drawing/2014/main" id="{406E5EA7-FC6F-4667-8978-753B7F7E8A32}"/>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9" name="Group 18">
            <a:extLst>
              <a:ext uri="{FF2B5EF4-FFF2-40B4-BE49-F238E27FC236}">
                <a16:creationId xmlns:a16="http://schemas.microsoft.com/office/drawing/2014/main" id="{7FD93972-27E7-4915-A5AA-96A42EF0CD9C}"/>
              </a:ext>
            </a:extLst>
          </p:cNvPr>
          <p:cNvGrpSpPr/>
          <p:nvPr/>
        </p:nvGrpSpPr>
        <p:grpSpPr>
          <a:xfrm>
            <a:off x="9001072" y="4105008"/>
            <a:ext cx="299763" cy="233569"/>
            <a:chOff x="943769" y="5614986"/>
            <a:chExt cx="503238" cy="392113"/>
          </a:xfrm>
          <a:solidFill>
            <a:schemeClr val="accent3"/>
          </a:solidFill>
        </p:grpSpPr>
        <p:sp>
          <p:nvSpPr>
            <p:cNvPr id="20" name="Freeform 5">
              <a:extLst>
                <a:ext uri="{FF2B5EF4-FFF2-40B4-BE49-F238E27FC236}">
                  <a16:creationId xmlns:a16="http://schemas.microsoft.com/office/drawing/2014/main" id="{83DBBECB-CAE3-49E5-BFAF-9A00C7972415}"/>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1" name="Freeform 6">
              <a:extLst>
                <a:ext uri="{FF2B5EF4-FFF2-40B4-BE49-F238E27FC236}">
                  <a16:creationId xmlns:a16="http://schemas.microsoft.com/office/drawing/2014/main" id="{120A3531-A90D-4185-B367-3BA0514BFF34}"/>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2" name="Group 21">
            <a:extLst>
              <a:ext uri="{FF2B5EF4-FFF2-40B4-BE49-F238E27FC236}">
                <a16:creationId xmlns:a16="http://schemas.microsoft.com/office/drawing/2014/main" id="{F782FA3B-D48A-4127-9581-713E794B983D}"/>
              </a:ext>
            </a:extLst>
          </p:cNvPr>
          <p:cNvGrpSpPr/>
          <p:nvPr/>
        </p:nvGrpSpPr>
        <p:grpSpPr>
          <a:xfrm>
            <a:off x="9001072" y="4624349"/>
            <a:ext cx="299763" cy="233569"/>
            <a:chOff x="943769" y="5614986"/>
            <a:chExt cx="503238" cy="392113"/>
          </a:xfrm>
          <a:solidFill>
            <a:schemeClr val="accent3"/>
          </a:solidFill>
        </p:grpSpPr>
        <p:sp>
          <p:nvSpPr>
            <p:cNvPr id="23" name="Freeform 5">
              <a:extLst>
                <a:ext uri="{FF2B5EF4-FFF2-40B4-BE49-F238E27FC236}">
                  <a16:creationId xmlns:a16="http://schemas.microsoft.com/office/drawing/2014/main" id="{F4C89A1B-B767-4A10-9823-4D75C84A91EF}"/>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6">
              <a:extLst>
                <a:ext uri="{FF2B5EF4-FFF2-40B4-BE49-F238E27FC236}">
                  <a16:creationId xmlns:a16="http://schemas.microsoft.com/office/drawing/2014/main" id="{94E270D6-9C78-40A3-A4BA-9E5F4F8E66ED}"/>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5" name="Group 24">
            <a:extLst>
              <a:ext uri="{FF2B5EF4-FFF2-40B4-BE49-F238E27FC236}">
                <a16:creationId xmlns:a16="http://schemas.microsoft.com/office/drawing/2014/main" id="{22EADC51-17A5-467F-B7F8-341D299B0BB9}"/>
              </a:ext>
            </a:extLst>
          </p:cNvPr>
          <p:cNvGrpSpPr/>
          <p:nvPr/>
        </p:nvGrpSpPr>
        <p:grpSpPr>
          <a:xfrm>
            <a:off x="9001072" y="5143691"/>
            <a:ext cx="299763" cy="233569"/>
            <a:chOff x="943769" y="5614986"/>
            <a:chExt cx="503238" cy="392113"/>
          </a:xfrm>
          <a:solidFill>
            <a:schemeClr val="accent3"/>
          </a:solidFill>
        </p:grpSpPr>
        <p:sp>
          <p:nvSpPr>
            <p:cNvPr id="26" name="Freeform 5">
              <a:extLst>
                <a:ext uri="{FF2B5EF4-FFF2-40B4-BE49-F238E27FC236}">
                  <a16:creationId xmlns:a16="http://schemas.microsoft.com/office/drawing/2014/main" id="{FE0F0EDC-C2B9-43DC-BB42-82FCEE0F02CF}"/>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7" name="Freeform 6">
              <a:extLst>
                <a:ext uri="{FF2B5EF4-FFF2-40B4-BE49-F238E27FC236}">
                  <a16:creationId xmlns:a16="http://schemas.microsoft.com/office/drawing/2014/main" id="{6E610DB4-98A9-48CD-839F-1CFFD09D1EA5}"/>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28" name="Group 27">
            <a:extLst>
              <a:ext uri="{FF2B5EF4-FFF2-40B4-BE49-F238E27FC236}">
                <a16:creationId xmlns:a16="http://schemas.microsoft.com/office/drawing/2014/main" id="{02A5EAED-838C-42DD-928A-BC4B8E2750EB}"/>
              </a:ext>
            </a:extLst>
          </p:cNvPr>
          <p:cNvGrpSpPr/>
          <p:nvPr/>
        </p:nvGrpSpPr>
        <p:grpSpPr>
          <a:xfrm>
            <a:off x="9001072" y="5663032"/>
            <a:ext cx="299763" cy="233569"/>
            <a:chOff x="943769" y="5614986"/>
            <a:chExt cx="503238" cy="392113"/>
          </a:xfrm>
          <a:solidFill>
            <a:schemeClr val="accent3"/>
          </a:solidFill>
        </p:grpSpPr>
        <p:sp>
          <p:nvSpPr>
            <p:cNvPr id="29" name="Freeform 5">
              <a:extLst>
                <a:ext uri="{FF2B5EF4-FFF2-40B4-BE49-F238E27FC236}">
                  <a16:creationId xmlns:a16="http://schemas.microsoft.com/office/drawing/2014/main" id="{AEE4C139-6AF2-4BA1-AC11-CA7352362AB2}"/>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
              <a:extLst>
                <a:ext uri="{FF2B5EF4-FFF2-40B4-BE49-F238E27FC236}">
                  <a16:creationId xmlns:a16="http://schemas.microsoft.com/office/drawing/2014/main" id="{BD5578AB-0981-4AC6-9F09-317272A997A2}"/>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C7A0B942-8D81-4236-BBE6-037C63A3D14F}"/>
              </a:ext>
            </a:extLst>
          </p:cNvPr>
          <p:cNvGrpSpPr/>
          <p:nvPr/>
        </p:nvGrpSpPr>
        <p:grpSpPr>
          <a:xfrm>
            <a:off x="9001072" y="6182374"/>
            <a:ext cx="299763" cy="233569"/>
            <a:chOff x="943769" y="5614986"/>
            <a:chExt cx="503238" cy="392113"/>
          </a:xfrm>
          <a:solidFill>
            <a:schemeClr val="accent3"/>
          </a:solidFill>
        </p:grpSpPr>
        <p:sp>
          <p:nvSpPr>
            <p:cNvPr id="32" name="Freeform 5">
              <a:extLst>
                <a:ext uri="{FF2B5EF4-FFF2-40B4-BE49-F238E27FC236}">
                  <a16:creationId xmlns:a16="http://schemas.microsoft.com/office/drawing/2014/main" id="{397C3994-DC71-4A31-BEF1-B29E6FB43444}"/>
                </a:ext>
              </a:extLst>
            </p:cNvPr>
            <p:cNvSpPr>
              <a:spLocks/>
            </p:cNvSpPr>
            <p:nvPr/>
          </p:nvSpPr>
          <p:spPr bwMode="auto">
            <a:xfrm>
              <a:off x="943769" y="5865811"/>
              <a:ext cx="142875" cy="141288"/>
            </a:xfrm>
            <a:custGeom>
              <a:avLst/>
              <a:gdLst>
                <a:gd name="T0" fmla="*/ 101 w 114"/>
                <a:gd name="T1" fmla="*/ 113 h 113"/>
                <a:gd name="T2" fmla="*/ 92 w 114"/>
                <a:gd name="T3" fmla="*/ 109 h 113"/>
                <a:gd name="T4" fmla="*/ 5 w 114"/>
                <a:gd name="T5" fmla="*/ 22 h 113"/>
                <a:gd name="T6" fmla="*/ 5 w 114"/>
                <a:gd name="T7" fmla="*/ 5 h 113"/>
                <a:gd name="T8" fmla="*/ 22 w 114"/>
                <a:gd name="T9" fmla="*/ 5 h 113"/>
                <a:gd name="T10" fmla="*/ 109 w 114"/>
                <a:gd name="T11" fmla="*/ 92 h 113"/>
                <a:gd name="T12" fmla="*/ 109 w 114"/>
                <a:gd name="T13" fmla="*/ 109 h 113"/>
                <a:gd name="T14" fmla="*/ 101 w 114"/>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3">
                  <a:moveTo>
                    <a:pt x="101" y="113"/>
                  </a:moveTo>
                  <a:cubicBezTo>
                    <a:pt x="98" y="113"/>
                    <a:pt x="95" y="111"/>
                    <a:pt x="92" y="109"/>
                  </a:cubicBezTo>
                  <a:cubicBezTo>
                    <a:pt x="5" y="22"/>
                    <a:pt x="5" y="22"/>
                    <a:pt x="5" y="22"/>
                  </a:cubicBezTo>
                  <a:cubicBezTo>
                    <a:pt x="0" y="17"/>
                    <a:pt x="0" y="9"/>
                    <a:pt x="5" y="5"/>
                  </a:cubicBezTo>
                  <a:cubicBezTo>
                    <a:pt x="10" y="0"/>
                    <a:pt x="17" y="0"/>
                    <a:pt x="22" y="5"/>
                  </a:cubicBezTo>
                  <a:cubicBezTo>
                    <a:pt x="109" y="92"/>
                    <a:pt x="109" y="92"/>
                    <a:pt x="109" y="92"/>
                  </a:cubicBezTo>
                  <a:cubicBezTo>
                    <a:pt x="114" y="97"/>
                    <a:pt x="114" y="104"/>
                    <a:pt x="109" y="109"/>
                  </a:cubicBezTo>
                  <a:cubicBezTo>
                    <a:pt x="107" y="111"/>
                    <a:pt x="104" y="113"/>
                    <a:pt x="101" y="113"/>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
              <a:extLst>
                <a:ext uri="{FF2B5EF4-FFF2-40B4-BE49-F238E27FC236}">
                  <a16:creationId xmlns:a16="http://schemas.microsoft.com/office/drawing/2014/main" id="{9CD31B0C-6D28-4A0E-A8D9-146936670B61}"/>
                </a:ext>
              </a:extLst>
            </p:cNvPr>
            <p:cNvSpPr>
              <a:spLocks/>
            </p:cNvSpPr>
            <p:nvPr/>
          </p:nvSpPr>
          <p:spPr bwMode="auto">
            <a:xfrm>
              <a:off x="1053307" y="5614986"/>
              <a:ext cx="393700" cy="392113"/>
            </a:xfrm>
            <a:custGeom>
              <a:avLst/>
              <a:gdLst>
                <a:gd name="T0" fmla="*/ 13 w 314"/>
                <a:gd name="T1" fmla="*/ 314 h 314"/>
                <a:gd name="T2" fmla="*/ 4 w 314"/>
                <a:gd name="T3" fmla="*/ 310 h 314"/>
                <a:gd name="T4" fmla="*/ 4 w 314"/>
                <a:gd name="T5" fmla="*/ 293 h 314"/>
                <a:gd name="T6" fmla="*/ 293 w 314"/>
                <a:gd name="T7" fmla="*/ 5 h 314"/>
                <a:gd name="T8" fmla="*/ 310 w 314"/>
                <a:gd name="T9" fmla="*/ 5 h 314"/>
                <a:gd name="T10" fmla="*/ 310 w 314"/>
                <a:gd name="T11" fmla="*/ 22 h 314"/>
                <a:gd name="T12" fmla="*/ 21 w 314"/>
                <a:gd name="T13" fmla="*/ 310 h 314"/>
                <a:gd name="T14" fmla="*/ 13 w 31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4">
                  <a:moveTo>
                    <a:pt x="13" y="314"/>
                  </a:moveTo>
                  <a:cubicBezTo>
                    <a:pt x="10" y="314"/>
                    <a:pt x="7" y="312"/>
                    <a:pt x="4" y="310"/>
                  </a:cubicBezTo>
                  <a:cubicBezTo>
                    <a:pt x="0" y="305"/>
                    <a:pt x="0" y="298"/>
                    <a:pt x="4" y="293"/>
                  </a:cubicBezTo>
                  <a:cubicBezTo>
                    <a:pt x="293" y="5"/>
                    <a:pt x="293" y="5"/>
                    <a:pt x="293" y="5"/>
                  </a:cubicBezTo>
                  <a:cubicBezTo>
                    <a:pt x="297" y="0"/>
                    <a:pt x="305" y="0"/>
                    <a:pt x="310" y="5"/>
                  </a:cubicBezTo>
                  <a:cubicBezTo>
                    <a:pt x="314" y="9"/>
                    <a:pt x="314" y="17"/>
                    <a:pt x="310" y="22"/>
                  </a:cubicBezTo>
                  <a:cubicBezTo>
                    <a:pt x="21" y="310"/>
                    <a:pt x="21" y="310"/>
                    <a:pt x="21" y="310"/>
                  </a:cubicBezTo>
                  <a:cubicBezTo>
                    <a:pt x="19" y="312"/>
                    <a:pt x="16" y="314"/>
                    <a:pt x="13" y="314"/>
                  </a:cubicBezTo>
                  <a:close/>
                </a:path>
              </a:pathLst>
            </a:custGeom>
            <a:grp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64A3F0A5-8C2F-42FA-A83A-B0D53F4CBB4E}"/>
              </a:ext>
            </a:extLst>
          </p:cNvPr>
          <p:cNvGrpSpPr/>
          <p:nvPr/>
        </p:nvGrpSpPr>
        <p:grpSpPr>
          <a:xfrm>
            <a:off x="6388222" y="4105009"/>
            <a:ext cx="235147" cy="233568"/>
            <a:chOff x="3202782" y="5572123"/>
            <a:chExt cx="473075" cy="469900"/>
          </a:xfrm>
          <a:solidFill>
            <a:srgbClr val="C00000"/>
          </a:solidFill>
        </p:grpSpPr>
        <p:sp>
          <p:nvSpPr>
            <p:cNvPr id="35" name="Freeform 7">
              <a:extLst>
                <a:ext uri="{FF2B5EF4-FFF2-40B4-BE49-F238E27FC236}">
                  <a16:creationId xmlns:a16="http://schemas.microsoft.com/office/drawing/2014/main" id="{503CA500-4B7F-4EC3-BD99-DB44A213D864}"/>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8">
              <a:extLst>
                <a:ext uri="{FF2B5EF4-FFF2-40B4-BE49-F238E27FC236}">
                  <a16:creationId xmlns:a16="http://schemas.microsoft.com/office/drawing/2014/main" id="{AF687D2E-7DA5-4A8D-A5FA-59CB922909FB}"/>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37" name="Group 36">
            <a:extLst>
              <a:ext uri="{FF2B5EF4-FFF2-40B4-BE49-F238E27FC236}">
                <a16:creationId xmlns:a16="http://schemas.microsoft.com/office/drawing/2014/main" id="{868CEDCB-616B-4386-9581-7B497F16B70E}"/>
              </a:ext>
            </a:extLst>
          </p:cNvPr>
          <p:cNvGrpSpPr/>
          <p:nvPr/>
        </p:nvGrpSpPr>
        <p:grpSpPr>
          <a:xfrm>
            <a:off x="6388222" y="4624350"/>
            <a:ext cx="235147" cy="233568"/>
            <a:chOff x="3202782" y="5572123"/>
            <a:chExt cx="473075" cy="469900"/>
          </a:xfrm>
          <a:solidFill>
            <a:srgbClr val="C00000"/>
          </a:solidFill>
        </p:grpSpPr>
        <p:sp>
          <p:nvSpPr>
            <p:cNvPr id="38" name="Freeform 7">
              <a:extLst>
                <a:ext uri="{FF2B5EF4-FFF2-40B4-BE49-F238E27FC236}">
                  <a16:creationId xmlns:a16="http://schemas.microsoft.com/office/drawing/2014/main" id="{11076FE2-59D8-4ED9-8A52-0FBBAB6D7EBB}"/>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8">
              <a:extLst>
                <a:ext uri="{FF2B5EF4-FFF2-40B4-BE49-F238E27FC236}">
                  <a16:creationId xmlns:a16="http://schemas.microsoft.com/office/drawing/2014/main" id="{3DF29A6E-8012-45F6-ADC7-B6023A0C9282}"/>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0" name="Group 39">
            <a:extLst>
              <a:ext uri="{FF2B5EF4-FFF2-40B4-BE49-F238E27FC236}">
                <a16:creationId xmlns:a16="http://schemas.microsoft.com/office/drawing/2014/main" id="{2E8522C1-8630-42B1-B6C2-4C82B6C42A03}"/>
              </a:ext>
            </a:extLst>
          </p:cNvPr>
          <p:cNvGrpSpPr/>
          <p:nvPr/>
        </p:nvGrpSpPr>
        <p:grpSpPr>
          <a:xfrm>
            <a:off x="6388222" y="5143691"/>
            <a:ext cx="235147" cy="233568"/>
            <a:chOff x="3202782" y="5572123"/>
            <a:chExt cx="473075" cy="469900"/>
          </a:xfrm>
          <a:solidFill>
            <a:srgbClr val="C00000"/>
          </a:solidFill>
        </p:grpSpPr>
        <p:sp>
          <p:nvSpPr>
            <p:cNvPr id="41" name="Freeform 7">
              <a:extLst>
                <a:ext uri="{FF2B5EF4-FFF2-40B4-BE49-F238E27FC236}">
                  <a16:creationId xmlns:a16="http://schemas.microsoft.com/office/drawing/2014/main" id="{A323378B-C630-48CD-A123-A5AA1E5C0850}"/>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8">
              <a:extLst>
                <a:ext uri="{FF2B5EF4-FFF2-40B4-BE49-F238E27FC236}">
                  <a16:creationId xmlns:a16="http://schemas.microsoft.com/office/drawing/2014/main" id="{E9675B86-BBF6-42C1-AD4D-C4334654EA11}"/>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4" name="Group 43">
            <a:extLst>
              <a:ext uri="{FF2B5EF4-FFF2-40B4-BE49-F238E27FC236}">
                <a16:creationId xmlns:a16="http://schemas.microsoft.com/office/drawing/2014/main" id="{9CCCE9E0-BA4D-44F6-B46E-3AC8F676BE05}"/>
              </a:ext>
            </a:extLst>
          </p:cNvPr>
          <p:cNvGrpSpPr/>
          <p:nvPr/>
        </p:nvGrpSpPr>
        <p:grpSpPr>
          <a:xfrm>
            <a:off x="6388222" y="5663032"/>
            <a:ext cx="235147" cy="233568"/>
            <a:chOff x="3202782" y="5572123"/>
            <a:chExt cx="473075" cy="469900"/>
          </a:xfrm>
          <a:solidFill>
            <a:srgbClr val="C00000"/>
          </a:solidFill>
        </p:grpSpPr>
        <p:sp>
          <p:nvSpPr>
            <p:cNvPr id="45" name="Freeform 7">
              <a:extLst>
                <a:ext uri="{FF2B5EF4-FFF2-40B4-BE49-F238E27FC236}">
                  <a16:creationId xmlns:a16="http://schemas.microsoft.com/office/drawing/2014/main" id="{9DA2123F-179E-4677-AD6F-DE50702A4211}"/>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8">
              <a:extLst>
                <a:ext uri="{FF2B5EF4-FFF2-40B4-BE49-F238E27FC236}">
                  <a16:creationId xmlns:a16="http://schemas.microsoft.com/office/drawing/2014/main" id="{539A36B0-F95E-494D-B7C4-CC25D5D28F50}"/>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47" name="Group 46">
            <a:extLst>
              <a:ext uri="{FF2B5EF4-FFF2-40B4-BE49-F238E27FC236}">
                <a16:creationId xmlns:a16="http://schemas.microsoft.com/office/drawing/2014/main" id="{57CFD722-AE03-43F6-B022-C93C3C164368}"/>
              </a:ext>
            </a:extLst>
          </p:cNvPr>
          <p:cNvGrpSpPr/>
          <p:nvPr/>
        </p:nvGrpSpPr>
        <p:grpSpPr>
          <a:xfrm>
            <a:off x="6388222" y="6182374"/>
            <a:ext cx="235147" cy="233568"/>
            <a:chOff x="3202782" y="5572123"/>
            <a:chExt cx="473075" cy="469900"/>
          </a:xfrm>
          <a:solidFill>
            <a:srgbClr val="C00000"/>
          </a:solidFill>
        </p:grpSpPr>
        <p:sp>
          <p:nvSpPr>
            <p:cNvPr id="48" name="Freeform 7">
              <a:extLst>
                <a:ext uri="{FF2B5EF4-FFF2-40B4-BE49-F238E27FC236}">
                  <a16:creationId xmlns:a16="http://schemas.microsoft.com/office/drawing/2014/main" id="{4BADF6A0-8B39-4F1A-AB38-387C91792B47}"/>
                </a:ext>
              </a:extLst>
            </p:cNvPr>
            <p:cNvSpPr>
              <a:spLocks/>
            </p:cNvSpPr>
            <p:nvPr/>
          </p:nvSpPr>
          <p:spPr bwMode="auto">
            <a:xfrm>
              <a:off x="3202782" y="5572123"/>
              <a:ext cx="473075" cy="469900"/>
            </a:xfrm>
            <a:custGeom>
              <a:avLst/>
              <a:gdLst>
                <a:gd name="T0" fmla="*/ 13 w 377"/>
                <a:gd name="T1" fmla="*/ 376 h 376"/>
                <a:gd name="T2" fmla="*/ 5 w 377"/>
                <a:gd name="T3" fmla="*/ 372 h 376"/>
                <a:gd name="T4" fmla="*/ 5 w 377"/>
                <a:gd name="T5" fmla="*/ 355 h 376"/>
                <a:gd name="T6" fmla="*/ 356 w 377"/>
                <a:gd name="T7" fmla="*/ 4 h 376"/>
                <a:gd name="T8" fmla="*/ 373 w 377"/>
                <a:gd name="T9" fmla="*/ 4 h 376"/>
                <a:gd name="T10" fmla="*/ 373 w 377"/>
                <a:gd name="T11" fmla="*/ 21 h 376"/>
                <a:gd name="T12" fmla="*/ 22 w 377"/>
                <a:gd name="T13" fmla="*/ 372 h 376"/>
                <a:gd name="T14" fmla="*/ 13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13" y="376"/>
                  </a:moveTo>
                  <a:cubicBezTo>
                    <a:pt x="10" y="376"/>
                    <a:pt x="7" y="375"/>
                    <a:pt x="5" y="372"/>
                  </a:cubicBezTo>
                  <a:cubicBezTo>
                    <a:pt x="0" y="368"/>
                    <a:pt x="0" y="360"/>
                    <a:pt x="5" y="355"/>
                  </a:cubicBezTo>
                  <a:cubicBezTo>
                    <a:pt x="356" y="4"/>
                    <a:pt x="356" y="4"/>
                    <a:pt x="356" y="4"/>
                  </a:cubicBezTo>
                  <a:cubicBezTo>
                    <a:pt x="360" y="0"/>
                    <a:pt x="368" y="0"/>
                    <a:pt x="373" y="4"/>
                  </a:cubicBezTo>
                  <a:cubicBezTo>
                    <a:pt x="377" y="9"/>
                    <a:pt x="377" y="17"/>
                    <a:pt x="373" y="21"/>
                  </a:cubicBezTo>
                  <a:cubicBezTo>
                    <a:pt x="22" y="372"/>
                    <a:pt x="22" y="372"/>
                    <a:pt x="22" y="372"/>
                  </a:cubicBezTo>
                  <a:cubicBezTo>
                    <a:pt x="19" y="375"/>
                    <a:pt x="16" y="376"/>
                    <a:pt x="13"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8">
              <a:extLst>
                <a:ext uri="{FF2B5EF4-FFF2-40B4-BE49-F238E27FC236}">
                  <a16:creationId xmlns:a16="http://schemas.microsoft.com/office/drawing/2014/main" id="{8F4D7254-B383-4944-8B23-84306CE19E1C}"/>
                </a:ext>
              </a:extLst>
            </p:cNvPr>
            <p:cNvSpPr>
              <a:spLocks/>
            </p:cNvSpPr>
            <p:nvPr/>
          </p:nvSpPr>
          <p:spPr bwMode="auto">
            <a:xfrm>
              <a:off x="3202782" y="5572123"/>
              <a:ext cx="473075" cy="469900"/>
            </a:xfrm>
            <a:custGeom>
              <a:avLst/>
              <a:gdLst>
                <a:gd name="T0" fmla="*/ 364 w 377"/>
                <a:gd name="T1" fmla="*/ 376 h 376"/>
                <a:gd name="T2" fmla="*/ 356 w 377"/>
                <a:gd name="T3" fmla="*/ 372 h 376"/>
                <a:gd name="T4" fmla="*/ 5 w 377"/>
                <a:gd name="T5" fmla="*/ 21 h 376"/>
                <a:gd name="T6" fmla="*/ 5 w 377"/>
                <a:gd name="T7" fmla="*/ 4 h 376"/>
                <a:gd name="T8" fmla="*/ 22 w 377"/>
                <a:gd name="T9" fmla="*/ 4 h 376"/>
                <a:gd name="T10" fmla="*/ 373 w 377"/>
                <a:gd name="T11" fmla="*/ 355 h 376"/>
                <a:gd name="T12" fmla="*/ 373 w 377"/>
                <a:gd name="T13" fmla="*/ 372 h 376"/>
                <a:gd name="T14" fmla="*/ 364 w 377"/>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376">
                  <a:moveTo>
                    <a:pt x="364" y="376"/>
                  </a:moveTo>
                  <a:cubicBezTo>
                    <a:pt x="361" y="376"/>
                    <a:pt x="358" y="375"/>
                    <a:pt x="356" y="372"/>
                  </a:cubicBezTo>
                  <a:cubicBezTo>
                    <a:pt x="5" y="21"/>
                    <a:pt x="5" y="21"/>
                    <a:pt x="5" y="21"/>
                  </a:cubicBezTo>
                  <a:cubicBezTo>
                    <a:pt x="0" y="17"/>
                    <a:pt x="0" y="9"/>
                    <a:pt x="5" y="4"/>
                  </a:cubicBezTo>
                  <a:cubicBezTo>
                    <a:pt x="9" y="0"/>
                    <a:pt x="17" y="0"/>
                    <a:pt x="22" y="4"/>
                  </a:cubicBezTo>
                  <a:cubicBezTo>
                    <a:pt x="373" y="355"/>
                    <a:pt x="373" y="355"/>
                    <a:pt x="373" y="355"/>
                  </a:cubicBezTo>
                  <a:cubicBezTo>
                    <a:pt x="377" y="360"/>
                    <a:pt x="377" y="368"/>
                    <a:pt x="373" y="372"/>
                  </a:cubicBezTo>
                  <a:cubicBezTo>
                    <a:pt x="370" y="375"/>
                    <a:pt x="367" y="376"/>
                    <a:pt x="364" y="376"/>
                  </a:cubicBezTo>
                  <a:close/>
                </a:path>
              </a:pathLst>
            </a:custGeom>
            <a:grpFill/>
            <a:ln w="285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62" name="Group 61">
            <a:extLst>
              <a:ext uri="{FF2B5EF4-FFF2-40B4-BE49-F238E27FC236}">
                <a16:creationId xmlns:a16="http://schemas.microsoft.com/office/drawing/2014/main" id="{80BC7E94-9138-4554-B040-EA3E41A9FB85}"/>
              </a:ext>
            </a:extLst>
          </p:cNvPr>
          <p:cNvGrpSpPr/>
          <p:nvPr/>
        </p:nvGrpSpPr>
        <p:grpSpPr>
          <a:xfrm>
            <a:off x="5039947" y="1939083"/>
            <a:ext cx="6430274" cy="234641"/>
            <a:chOff x="4388009" y="1854417"/>
            <a:chExt cx="6430274" cy="234641"/>
          </a:xfrm>
        </p:grpSpPr>
        <p:sp>
          <p:nvSpPr>
            <p:cNvPr id="2" name="TextBox 1">
              <a:extLst>
                <a:ext uri="{FF2B5EF4-FFF2-40B4-BE49-F238E27FC236}">
                  <a16:creationId xmlns:a16="http://schemas.microsoft.com/office/drawing/2014/main" id="{529970F7-D294-49B1-BEC3-7CA37F52CEB5}"/>
                </a:ext>
              </a:extLst>
            </p:cNvPr>
            <p:cNvSpPr txBox="1"/>
            <p:nvPr/>
          </p:nvSpPr>
          <p:spPr>
            <a:xfrm>
              <a:off x="4595723" y="1897188"/>
              <a:ext cx="6222560" cy="184666"/>
            </a:xfrm>
            <a:prstGeom prst="rect">
              <a:avLst/>
            </a:prstGeom>
            <a:noFill/>
          </p:spPr>
          <p:txBody>
            <a:bodyPr wrap="square" lIns="0" tIns="0" rIns="0" bIns="0" rtlCol="0">
              <a:spAutoFit/>
            </a:bodyPr>
            <a:lstStyle/>
            <a:p>
              <a:pPr algn="l"/>
              <a:r>
                <a:rPr lang="en-US" sz="1200" dirty="0">
                  <a:solidFill>
                    <a:srgbClr val="95458F"/>
                  </a:solidFill>
                  <a:latin typeface="+mj-lt"/>
                </a:rPr>
                <a:t>Enable the enhanced security features of Microsoft Defender for Cloud. </a:t>
              </a:r>
              <a:r>
                <a:rPr lang="en-US" sz="1200" dirty="0">
                  <a:solidFill>
                    <a:schemeClr val="accent1"/>
                  </a:solidFill>
                </a:rPr>
                <a:t>Learn more &gt; </a:t>
              </a:r>
            </a:p>
          </p:txBody>
        </p:sp>
        <p:grpSp>
          <p:nvGrpSpPr>
            <p:cNvPr id="61" name="Group 60">
              <a:extLst>
                <a:ext uri="{FF2B5EF4-FFF2-40B4-BE49-F238E27FC236}">
                  <a16:creationId xmlns:a16="http://schemas.microsoft.com/office/drawing/2014/main" id="{6B399525-AB30-40B0-A922-C4B5FFBC816B}"/>
                </a:ext>
              </a:extLst>
            </p:cNvPr>
            <p:cNvGrpSpPr/>
            <p:nvPr/>
          </p:nvGrpSpPr>
          <p:grpSpPr>
            <a:xfrm>
              <a:off x="4388009" y="1854417"/>
              <a:ext cx="188754" cy="234641"/>
              <a:chOff x="2505075" y="7976845"/>
              <a:chExt cx="463551" cy="576246"/>
            </a:xfrm>
          </p:grpSpPr>
          <p:sp>
            <p:nvSpPr>
              <p:cNvPr id="58" name="Oval 57">
                <a:extLst>
                  <a:ext uri="{FF2B5EF4-FFF2-40B4-BE49-F238E27FC236}">
                    <a16:creationId xmlns:a16="http://schemas.microsoft.com/office/drawing/2014/main" id="{E317F9FD-1800-453B-BEA7-8589E573C390}"/>
                  </a:ext>
                </a:extLst>
              </p:cNvPr>
              <p:cNvSpPr/>
              <p:nvPr/>
            </p:nvSpPr>
            <p:spPr bwMode="auto">
              <a:xfrm rot="2580893">
                <a:off x="2666129" y="7976845"/>
                <a:ext cx="120620" cy="576246"/>
              </a:xfrm>
              <a:prstGeom prst="ellipse">
                <a:avLst/>
              </a:prstGeom>
              <a:solidFill>
                <a:srgbClr val="954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50" name="Group 49">
                <a:extLst>
                  <a:ext uri="{FF2B5EF4-FFF2-40B4-BE49-F238E27FC236}">
                    <a16:creationId xmlns:a16="http://schemas.microsoft.com/office/drawing/2014/main" id="{622C37E9-B0D2-4680-A59F-709B36E4F226}"/>
                  </a:ext>
                </a:extLst>
              </p:cNvPr>
              <p:cNvGrpSpPr/>
              <p:nvPr/>
            </p:nvGrpSpPr>
            <p:grpSpPr>
              <a:xfrm>
                <a:off x="2505075" y="8029687"/>
                <a:ext cx="463551" cy="461962"/>
                <a:chOff x="10696575" y="3956052"/>
                <a:chExt cx="463551" cy="461962"/>
              </a:xfrm>
              <a:solidFill>
                <a:srgbClr val="95458F"/>
              </a:solidFill>
            </p:grpSpPr>
            <p:sp>
              <p:nvSpPr>
                <p:cNvPr id="51" name="Freeform 96">
                  <a:extLst>
                    <a:ext uri="{FF2B5EF4-FFF2-40B4-BE49-F238E27FC236}">
                      <a16:creationId xmlns:a16="http://schemas.microsoft.com/office/drawing/2014/main" id="{787D9DCA-6E06-4488-B099-21BEBE7DABD4}"/>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w="9525">
                  <a:solidFill>
                    <a:srgbClr val="95458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97">
                  <a:extLst>
                    <a:ext uri="{FF2B5EF4-FFF2-40B4-BE49-F238E27FC236}">
                      <a16:creationId xmlns:a16="http://schemas.microsoft.com/office/drawing/2014/main" id="{FB544852-E038-4C9F-B0B9-D5974C150465}"/>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w="9525">
                  <a:solidFill>
                    <a:srgbClr val="95458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98">
                  <a:extLst>
                    <a:ext uri="{FF2B5EF4-FFF2-40B4-BE49-F238E27FC236}">
                      <a16:creationId xmlns:a16="http://schemas.microsoft.com/office/drawing/2014/main" id="{E16B41FB-0173-41D7-B11C-2183BC567FF4}"/>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w="9525">
                  <a:solidFill>
                    <a:srgbClr val="95458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100">
                  <a:extLst>
                    <a:ext uri="{FF2B5EF4-FFF2-40B4-BE49-F238E27FC236}">
                      <a16:creationId xmlns:a16="http://schemas.microsoft.com/office/drawing/2014/main" id="{B8FC4BD2-35C8-49AB-8A92-3E03E4D0B845}"/>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w="9525">
                  <a:solidFill>
                    <a:srgbClr val="95458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sp>
            <p:nvSpPr>
              <p:cNvPr id="59" name="Oval 58">
                <a:extLst>
                  <a:ext uri="{FF2B5EF4-FFF2-40B4-BE49-F238E27FC236}">
                    <a16:creationId xmlns:a16="http://schemas.microsoft.com/office/drawing/2014/main" id="{155C7215-1372-4739-B1D2-4B08908A323A}"/>
                  </a:ext>
                </a:extLst>
              </p:cNvPr>
              <p:cNvSpPr/>
              <p:nvPr/>
            </p:nvSpPr>
            <p:spPr bwMode="auto">
              <a:xfrm rot="1186514">
                <a:off x="2745978" y="8216204"/>
                <a:ext cx="58982" cy="236567"/>
              </a:xfrm>
              <a:prstGeom prst="ellipse">
                <a:avLst/>
              </a:prstGeom>
              <a:solidFill>
                <a:srgbClr val="954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0CEE508A-72DB-47DE-A0F4-F66EBE61D6B3}"/>
                  </a:ext>
                </a:extLst>
              </p:cNvPr>
              <p:cNvSpPr/>
              <p:nvPr/>
            </p:nvSpPr>
            <p:spPr bwMode="auto">
              <a:xfrm rot="4268047">
                <a:off x="2642276" y="8103644"/>
                <a:ext cx="58982" cy="236567"/>
              </a:xfrm>
              <a:prstGeom prst="ellipse">
                <a:avLst/>
              </a:prstGeom>
              <a:solidFill>
                <a:srgbClr val="954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34662618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PowerShell (Resources Enable)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8263" y="1724660"/>
            <a:ext cx="11018520" cy="2580194"/>
          </a:xfrm>
        </p:spPr>
        <p:txBody>
          <a:bodyPr/>
          <a:lstStyle/>
          <a:p>
            <a:pPr>
              <a:lnSpc>
                <a:spcPct val="100000"/>
              </a:lnSpc>
              <a:spcAft>
                <a:spcPts val="1000"/>
              </a:spcAft>
            </a:pPr>
            <a:r>
              <a:rPr lang="en-US" sz="1800" dirty="0"/>
              <a:t>Register-</a:t>
            </a:r>
            <a:r>
              <a:rPr lang="en-US" sz="1800" dirty="0" err="1"/>
              <a:t>AzResourceProvider</a:t>
            </a:r>
            <a:r>
              <a:rPr lang="en-US" sz="1800" dirty="0"/>
              <a:t> -</a:t>
            </a:r>
            <a:r>
              <a:rPr lang="en-US" sz="1800" dirty="0" err="1"/>
              <a:t>ProviderNamespace</a:t>
            </a:r>
            <a:r>
              <a:rPr lang="en-US" sz="1800" dirty="0"/>
              <a:t> '</a:t>
            </a:r>
            <a:r>
              <a:rPr lang="en-US" sz="1800" dirty="0" err="1"/>
              <a:t>Microsoft.Security</a:t>
            </a:r>
            <a:r>
              <a:rPr lang="en-US" sz="1800" dirty="0"/>
              <a:t>'</a:t>
            </a:r>
          </a:p>
          <a:p>
            <a:pPr>
              <a:lnSpc>
                <a:spcPct val="100000"/>
              </a:lnSpc>
              <a:spcAft>
                <a:spcPts val="1000"/>
              </a:spcAft>
            </a:pPr>
            <a:r>
              <a:rPr lang="en-US" sz="1800" dirty="0"/>
              <a:t>$Resources = Get-</a:t>
            </a:r>
            <a:r>
              <a:rPr lang="en-US" sz="1800" dirty="0" err="1"/>
              <a:t>AzSecurityPricing</a:t>
            </a:r>
            <a:r>
              <a:rPr lang="en-US" sz="1800" dirty="0"/>
              <a:t> | Select-Object Name</a:t>
            </a:r>
          </a:p>
          <a:p>
            <a:pPr>
              <a:lnSpc>
                <a:spcPct val="100000"/>
              </a:lnSpc>
              <a:spcAft>
                <a:spcPts val="1000"/>
              </a:spcAft>
            </a:pPr>
            <a:r>
              <a:rPr lang="en-US" sz="1800" dirty="0"/>
              <a:t>foreach ($resource in $Resources)</a:t>
            </a:r>
          </a:p>
          <a:p>
            <a:pPr>
              <a:lnSpc>
                <a:spcPct val="100000"/>
              </a:lnSpc>
              <a:spcAft>
                <a:spcPts val="1000"/>
              </a:spcAft>
            </a:pPr>
            <a:r>
              <a:rPr lang="en-US" sz="1800" dirty="0"/>
              <a:t>{</a:t>
            </a:r>
          </a:p>
          <a:p>
            <a:pPr>
              <a:lnSpc>
                <a:spcPct val="100000"/>
              </a:lnSpc>
              <a:spcAft>
                <a:spcPts val="1000"/>
              </a:spcAft>
            </a:pPr>
            <a:r>
              <a:rPr lang="en-US" sz="1800" dirty="0"/>
              <a:t>   Set-</a:t>
            </a:r>
            <a:r>
              <a:rPr lang="en-US" sz="1800" dirty="0" err="1"/>
              <a:t>AzSecurityPricing</a:t>
            </a:r>
            <a:r>
              <a:rPr lang="en-US" sz="1800" dirty="0"/>
              <a:t> -Name $resource.name -</a:t>
            </a:r>
            <a:r>
              <a:rPr lang="en-US" sz="1800" dirty="0" err="1"/>
              <a:t>PricingTier</a:t>
            </a:r>
            <a:r>
              <a:rPr lang="en-US" sz="1800" dirty="0"/>
              <a:t> "Standard"</a:t>
            </a:r>
          </a:p>
          <a:p>
            <a:pPr>
              <a:lnSpc>
                <a:spcPct val="100000"/>
              </a:lnSpc>
              <a:spcAft>
                <a:spcPts val="1000"/>
              </a:spcAft>
            </a:pPr>
            <a:r>
              <a:rPr lang="en-US" sz="1800" dirty="0"/>
              <a:t>}</a:t>
            </a:r>
            <a:endParaRPr lang="en-US" sz="1800" b="1" dirty="0"/>
          </a:p>
        </p:txBody>
      </p:sp>
      <p:pic>
        <p:nvPicPr>
          <p:cNvPr id="4" name="Picture 3">
            <a:extLst>
              <a:ext uri="{FF2B5EF4-FFF2-40B4-BE49-F238E27FC236}">
                <a16:creationId xmlns:a16="http://schemas.microsoft.com/office/drawing/2014/main" id="{B65CB40C-FAF1-48C7-9C24-39C8D61DF097}"/>
              </a:ext>
            </a:extLst>
          </p:cNvPr>
          <p:cNvPicPr>
            <a:picLocks noChangeAspect="1"/>
          </p:cNvPicPr>
          <p:nvPr/>
        </p:nvPicPr>
        <p:blipFill>
          <a:blip r:embed="rId3"/>
          <a:stretch>
            <a:fillRect/>
          </a:stretch>
        </p:blipFill>
        <p:spPr>
          <a:xfrm>
            <a:off x="2600681" y="4067008"/>
            <a:ext cx="6990638" cy="2373676"/>
          </a:xfrm>
          <a:prstGeom prst="rect">
            <a:avLst/>
          </a:prstGeom>
          <a:ln>
            <a:solidFill>
              <a:schemeClr val="accent1"/>
            </a:solidFill>
          </a:ln>
        </p:spPr>
      </p:pic>
    </p:spTree>
    <p:extLst>
      <p:ext uri="{BB962C8B-B14F-4D97-AF65-F5344CB8AC3E}">
        <p14:creationId xmlns:p14="http://schemas.microsoft.com/office/powerpoint/2010/main" val="28570673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PowerShell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Set-</a:t>
            </a:r>
            <a:r>
              <a:rPr lang="en-US" sz="1800" dirty="0" err="1"/>
              <a:t>AzSecurityAutoProvisioningSetting</a:t>
            </a:r>
            <a:r>
              <a:rPr lang="en-US" sz="1800" dirty="0"/>
              <a:t> -Name "default" -</a:t>
            </a:r>
            <a:r>
              <a:rPr lang="en-US" sz="1800" dirty="0" err="1"/>
              <a:t>EnableAutoProvision</a:t>
            </a:r>
            <a:endParaRPr lang="en-US" sz="1800" dirty="0"/>
          </a:p>
        </p:txBody>
      </p:sp>
      <p:pic>
        <p:nvPicPr>
          <p:cNvPr id="5" name="Picture 4">
            <a:extLst>
              <a:ext uri="{FF2B5EF4-FFF2-40B4-BE49-F238E27FC236}">
                <a16:creationId xmlns:a16="http://schemas.microsoft.com/office/drawing/2014/main" id="{CD41AEBB-CDAB-4960-B815-8469A7EBBA93}"/>
              </a:ext>
            </a:extLst>
          </p:cNvPr>
          <p:cNvPicPr>
            <a:picLocks noChangeAspect="1"/>
          </p:cNvPicPr>
          <p:nvPr/>
        </p:nvPicPr>
        <p:blipFill>
          <a:blip r:embed="rId3"/>
          <a:stretch>
            <a:fillRect/>
          </a:stretch>
        </p:blipFill>
        <p:spPr>
          <a:xfrm>
            <a:off x="2509597" y="2821262"/>
            <a:ext cx="7172807" cy="3630337"/>
          </a:xfrm>
          <a:prstGeom prst="rect">
            <a:avLst/>
          </a:prstGeom>
          <a:ln>
            <a:solidFill>
              <a:schemeClr val="accent1"/>
            </a:solidFill>
          </a:ln>
        </p:spPr>
      </p:pic>
    </p:spTree>
    <p:extLst>
      <p:ext uri="{BB962C8B-B14F-4D97-AF65-F5344CB8AC3E}">
        <p14:creationId xmlns:p14="http://schemas.microsoft.com/office/powerpoint/2010/main" val="24676074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Quick Note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sz="quarter" idx="12"/>
          </p:nvPr>
        </p:nvSpPr>
        <p:spPr>
          <a:xfrm>
            <a:off x="584200" y="1435100"/>
            <a:ext cx="5211763" cy="2583271"/>
          </a:xfrm>
        </p:spPr>
        <p:txBody>
          <a:bodyPr/>
          <a:lstStyle/>
          <a:p>
            <a:pPr marL="0" indent="0">
              <a:lnSpc>
                <a:spcPct val="100000"/>
              </a:lnSpc>
              <a:spcAft>
                <a:spcPts val="1000"/>
              </a:spcAft>
              <a:buNone/>
            </a:pPr>
            <a:r>
              <a:rPr lang="en-US" sz="1800" dirty="0"/>
              <a:t>If you enable </a:t>
            </a:r>
            <a:r>
              <a:rPr lang="en-US" sz="1800" dirty="0">
                <a:solidFill>
                  <a:schemeClr val="accent1"/>
                </a:solidFill>
              </a:rPr>
              <a:t>auto deployment</a:t>
            </a:r>
            <a:r>
              <a:rPr lang="en-US" sz="1800" dirty="0"/>
              <a:t>, the Log Analytics workspace will be the default one for Microsoft Defender for Cloud</a:t>
            </a:r>
          </a:p>
          <a:p>
            <a:pPr marL="0" indent="0">
              <a:lnSpc>
                <a:spcPct val="100000"/>
              </a:lnSpc>
              <a:spcAft>
                <a:spcPts val="1000"/>
              </a:spcAft>
              <a:buNone/>
            </a:pPr>
            <a:endParaRPr lang="en-US" sz="1800" b="1" dirty="0"/>
          </a:p>
          <a:p>
            <a:pPr marL="0" indent="0">
              <a:lnSpc>
                <a:spcPct val="100000"/>
              </a:lnSpc>
              <a:spcAft>
                <a:spcPts val="1000"/>
              </a:spcAft>
              <a:buNone/>
            </a:pPr>
            <a:r>
              <a:rPr lang="en-US" sz="1800" dirty="0"/>
              <a:t>You will have to reconfigure the Microsoft Monitoring Agent to point to a custom Log Analytics workspace. This would be to enable things like Change Tracking, etc.</a:t>
            </a:r>
          </a:p>
        </p:txBody>
      </p:sp>
      <p:pic>
        <p:nvPicPr>
          <p:cNvPr id="6" name="Content Placeholder 5">
            <a:extLst>
              <a:ext uri="{FF2B5EF4-FFF2-40B4-BE49-F238E27FC236}">
                <a16:creationId xmlns:a16="http://schemas.microsoft.com/office/drawing/2014/main" id="{D4060AA1-B3DD-4A0B-94ED-A0836DA7F49B}"/>
              </a:ext>
            </a:extLst>
          </p:cNvPr>
          <p:cNvPicPr>
            <a:picLocks noGrp="1" noChangeAspect="1"/>
          </p:cNvPicPr>
          <p:nvPr>
            <p:ph sz="quarter" idx="13"/>
          </p:nvPr>
        </p:nvPicPr>
        <p:blipFill>
          <a:blip r:embed="rId3"/>
          <a:stretch>
            <a:fillRect/>
          </a:stretch>
        </p:blipFill>
        <p:spPr>
          <a:xfrm>
            <a:off x="6387083" y="1435100"/>
            <a:ext cx="5219700" cy="3267986"/>
          </a:xfrm>
          <a:prstGeom prst="rect">
            <a:avLst/>
          </a:prstGeom>
          <a:ln>
            <a:solidFill>
              <a:schemeClr val="accent1"/>
            </a:solidFill>
          </a:ln>
        </p:spPr>
      </p:pic>
    </p:spTree>
    <p:extLst>
      <p:ext uri="{BB962C8B-B14F-4D97-AF65-F5344CB8AC3E}">
        <p14:creationId xmlns:p14="http://schemas.microsoft.com/office/powerpoint/2010/main" val="15828219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76FD3EF-93B8-4163-8774-DE0A28457C4F}"/>
              </a:ext>
            </a:extLst>
          </p:cNvPr>
          <p:cNvGrpSpPr/>
          <p:nvPr/>
        </p:nvGrpSpPr>
        <p:grpSpPr>
          <a:xfrm>
            <a:off x="2764134" y="2059729"/>
            <a:ext cx="2689773" cy="2689773"/>
            <a:chOff x="5906311" y="839840"/>
            <a:chExt cx="5002159" cy="5002159"/>
          </a:xfrm>
        </p:grpSpPr>
        <p:sp>
          <p:nvSpPr>
            <p:cNvPr id="15" name="Oval 14">
              <a:extLst>
                <a:ext uri="{FF2B5EF4-FFF2-40B4-BE49-F238E27FC236}">
                  <a16:creationId xmlns:a16="http://schemas.microsoft.com/office/drawing/2014/main" id="{D0908880-0C75-480F-853F-405C2628B8E0}"/>
                </a:ext>
              </a:extLst>
            </p:cNvPr>
            <p:cNvSpPr/>
            <p:nvPr/>
          </p:nvSpPr>
          <p:spPr bwMode="auto">
            <a:xfrm>
              <a:off x="5906311" y="839840"/>
              <a:ext cx="5002159" cy="500215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098041A7-7AAB-4659-BF57-3E84A16802D2}"/>
                </a:ext>
              </a:extLst>
            </p:cNvPr>
            <p:cNvSpPr/>
            <p:nvPr/>
          </p:nvSpPr>
          <p:spPr bwMode="auto">
            <a:xfrm>
              <a:off x="6261495" y="1195024"/>
              <a:ext cx="4291789" cy="429178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7B9D8181-6960-49F8-8857-7D52F0E0D02F}"/>
              </a:ext>
            </a:extLst>
          </p:cNvPr>
          <p:cNvGrpSpPr/>
          <p:nvPr/>
        </p:nvGrpSpPr>
        <p:grpSpPr>
          <a:xfrm>
            <a:off x="6733391" y="2059729"/>
            <a:ext cx="2689773" cy="2689773"/>
            <a:chOff x="5906311" y="839840"/>
            <a:chExt cx="5002159" cy="5002159"/>
          </a:xfrm>
        </p:grpSpPr>
        <p:sp>
          <p:nvSpPr>
            <p:cNvPr id="6" name="Oval 5">
              <a:extLst>
                <a:ext uri="{FF2B5EF4-FFF2-40B4-BE49-F238E27FC236}">
                  <a16:creationId xmlns:a16="http://schemas.microsoft.com/office/drawing/2014/main" id="{B89ACABD-1CFB-4F81-8EFC-7924C1C3A257}"/>
                </a:ext>
              </a:extLst>
            </p:cNvPr>
            <p:cNvSpPr/>
            <p:nvPr/>
          </p:nvSpPr>
          <p:spPr bwMode="auto">
            <a:xfrm>
              <a:off x="5906311" y="839840"/>
              <a:ext cx="5002159" cy="500215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49221EA1-8004-4E53-AADB-8A8B4F294176}"/>
                </a:ext>
              </a:extLst>
            </p:cNvPr>
            <p:cNvSpPr/>
            <p:nvPr/>
          </p:nvSpPr>
          <p:spPr bwMode="auto">
            <a:xfrm>
              <a:off x="6261495" y="1195024"/>
              <a:ext cx="4291789" cy="429178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F43D48ED-EFD2-481A-B494-F64A977B114D}"/>
              </a:ext>
            </a:extLst>
          </p:cNvPr>
          <p:cNvSpPr>
            <a:spLocks noGrp="1"/>
          </p:cNvSpPr>
          <p:nvPr>
            <p:ph type="title"/>
          </p:nvPr>
        </p:nvSpPr>
        <p:spPr>
          <a:xfrm>
            <a:off x="588263" y="869747"/>
            <a:ext cx="11018520" cy="553998"/>
          </a:xfrm>
        </p:spPr>
        <p:txBody>
          <a:bodyPr/>
          <a:lstStyle/>
          <a:p>
            <a:r>
              <a:rPr lang="en-US" dirty="0"/>
              <a:t>Meet Your Coaches</a:t>
            </a:r>
          </a:p>
        </p:txBody>
      </p:sp>
      <p:pic>
        <p:nvPicPr>
          <p:cNvPr id="14" name="Picture Placeholder 13" descr="A person in a blue shirt&#10;&#10;Description automatically generated with medium confidence">
            <a:extLst>
              <a:ext uri="{FF2B5EF4-FFF2-40B4-BE49-F238E27FC236}">
                <a16:creationId xmlns:a16="http://schemas.microsoft.com/office/drawing/2014/main" id="{04472B9C-FB79-4420-BE96-17187BC9560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6640" b="16640"/>
          <a:stretch/>
        </p:blipFill>
        <p:spPr>
          <a:xfrm>
            <a:off x="2952304" y="2247899"/>
            <a:ext cx="2313432" cy="2313432"/>
          </a:xfrm>
          <a:effectLst>
            <a:outerShdw blurRad="63500" sx="102000" sy="102000" algn="ctr" rotWithShape="0">
              <a:prstClr val="black">
                <a:alpha val="40000"/>
              </a:prstClr>
            </a:outerShdw>
          </a:effectLst>
        </p:spPr>
      </p:pic>
      <p:sp>
        <p:nvSpPr>
          <p:cNvPr id="4" name="Text Placeholder 3">
            <a:extLst>
              <a:ext uri="{FF2B5EF4-FFF2-40B4-BE49-F238E27FC236}">
                <a16:creationId xmlns:a16="http://schemas.microsoft.com/office/drawing/2014/main" id="{2A136042-B379-4A46-9761-D6349D90302E}"/>
              </a:ext>
            </a:extLst>
          </p:cNvPr>
          <p:cNvSpPr>
            <a:spLocks noGrp="1"/>
          </p:cNvSpPr>
          <p:nvPr>
            <p:ph type="body" sz="quarter" idx="16"/>
          </p:nvPr>
        </p:nvSpPr>
        <p:spPr>
          <a:xfrm>
            <a:off x="2952305" y="4800600"/>
            <a:ext cx="2313432" cy="553998"/>
          </a:xfrm>
        </p:spPr>
        <p:txBody>
          <a:bodyPr/>
          <a:lstStyle/>
          <a:p>
            <a:r>
              <a:rPr lang="en-US" dirty="0"/>
              <a:t>Ben Stegink</a:t>
            </a:r>
          </a:p>
          <a:p>
            <a:endParaRPr lang="en-US" dirty="0"/>
          </a:p>
        </p:txBody>
      </p:sp>
      <p:pic>
        <p:nvPicPr>
          <p:cNvPr id="16" name="Picture Placeholder 15" descr="A person with a beard&#10;&#10;Description automatically generated with low confidence">
            <a:extLst>
              <a:ext uri="{FF2B5EF4-FFF2-40B4-BE49-F238E27FC236}">
                <a16:creationId xmlns:a16="http://schemas.microsoft.com/office/drawing/2014/main" id="{D7FFA630-E761-4D58-9051-3825A11C063F}"/>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t="16663" b="16663"/>
          <a:stretch/>
        </p:blipFill>
        <p:spPr>
          <a:xfrm>
            <a:off x="6921561" y="2247899"/>
            <a:ext cx="2313432" cy="2313432"/>
          </a:xfrm>
          <a:effectLst>
            <a:outerShdw blurRad="63500" sx="102000" sy="102000" algn="ctr" rotWithShape="0">
              <a:prstClr val="black">
                <a:alpha val="40000"/>
              </a:prstClr>
            </a:outerShdw>
          </a:effectLst>
        </p:spPr>
      </p:pic>
      <p:sp>
        <p:nvSpPr>
          <p:cNvPr id="8" name="Text Placeholder 7">
            <a:extLst>
              <a:ext uri="{FF2B5EF4-FFF2-40B4-BE49-F238E27FC236}">
                <a16:creationId xmlns:a16="http://schemas.microsoft.com/office/drawing/2014/main" id="{902021F3-E506-4598-95D1-EB5CD894E131}"/>
              </a:ext>
            </a:extLst>
          </p:cNvPr>
          <p:cNvSpPr>
            <a:spLocks noGrp="1"/>
          </p:cNvSpPr>
          <p:nvPr>
            <p:ph type="body" sz="quarter" idx="17"/>
          </p:nvPr>
        </p:nvSpPr>
        <p:spPr>
          <a:xfrm>
            <a:off x="6926263" y="4800600"/>
            <a:ext cx="2313432" cy="276999"/>
          </a:xfrm>
        </p:spPr>
        <p:txBody>
          <a:bodyPr/>
          <a:lstStyle/>
          <a:p>
            <a:r>
              <a:rPr lang="en-US" dirty="0"/>
              <a:t>Chris Givens</a:t>
            </a:r>
          </a:p>
        </p:txBody>
      </p:sp>
      <p:pic>
        <p:nvPicPr>
          <p:cNvPr id="20" name="Graphic 19">
            <a:extLst>
              <a:ext uri="{FF2B5EF4-FFF2-40B4-BE49-F238E27FC236}">
                <a16:creationId xmlns:a16="http://schemas.microsoft.com/office/drawing/2014/main" id="{B0A8124C-BF74-4350-88D0-52836980B3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1459" y="5556210"/>
            <a:ext cx="3329082" cy="649125"/>
          </a:xfrm>
          <a:prstGeom prst="rect">
            <a:avLst/>
          </a:prstGeom>
        </p:spPr>
      </p:pic>
      <p:grpSp>
        <p:nvGrpSpPr>
          <p:cNvPr id="10" name="Group 9">
            <a:extLst>
              <a:ext uri="{FF2B5EF4-FFF2-40B4-BE49-F238E27FC236}">
                <a16:creationId xmlns:a16="http://schemas.microsoft.com/office/drawing/2014/main" id="{EE4A5560-5785-490A-B382-77EBE71CCEED}"/>
              </a:ext>
            </a:extLst>
          </p:cNvPr>
          <p:cNvGrpSpPr/>
          <p:nvPr/>
        </p:nvGrpSpPr>
        <p:grpSpPr>
          <a:xfrm>
            <a:off x="-2532121" y="5434609"/>
            <a:ext cx="1135001" cy="1135001"/>
            <a:chOff x="-1289755" y="3834759"/>
            <a:chExt cx="2581533" cy="2581533"/>
          </a:xfrm>
        </p:grpSpPr>
        <p:sp>
          <p:nvSpPr>
            <p:cNvPr id="18" name="Oval 17">
              <a:extLst>
                <a:ext uri="{FF2B5EF4-FFF2-40B4-BE49-F238E27FC236}">
                  <a16:creationId xmlns:a16="http://schemas.microsoft.com/office/drawing/2014/main" id="{7EE20A7C-78D1-4D77-868A-9F562046F9F1}"/>
                </a:ext>
              </a:extLst>
            </p:cNvPr>
            <p:cNvSpPr/>
            <p:nvPr/>
          </p:nvSpPr>
          <p:spPr bwMode="auto">
            <a:xfrm>
              <a:off x="-1289755" y="3834759"/>
              <a:ext cx="2581533" cy="258153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F67CA59E-CB28-41CD-A6F3-522B0BED6571}"/>
                </a:ext>
              </a:extLst>
            </p:cNvPr>
            <p:cNvSpPr/>
            <p:nvPr/>
          </p:nvSpPr>
          <p:spPr bwMode="auto">
            <a:xfrm>
              <a:off x="-938208" y="4184444"/>
              <a:ext cx="1892300" cy="1892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066F727A-680C-4557-BCEF-9EE4549D6920}"/>
              </a:ext>
            </a:extLst>
          </p:cNvPr>
          <p:cNvGrpSpPr/>
          <p:nvPr/>
        </p:nvGrpSpPr>
        <p:grpSpPr>
          <a:xfrm>
            <a:off x="-2532121" y="4210393"/>
            <a:ext cx="1135001" cy="1135001"/>
            <a:chOff x="-1289755" y="3834759"/>
            <a:chExt cx="2581533" cy="2581533"/>
          </a:xfrm>
        </p:grpSpPr>
        <p:sp>
          <p:nvSpPr>
            <p:cNvPr id="21" name="Oval 20">
              <a:extLst>
                <a:ext uri="{FF2B5EF4-FFF2-40B4-BE49-F238E27FC236}">
                  <a16:creationId xmlns:a16="http://schemas.microsoft.com/office/drawing/2014/main" id="{B4BE2B41-0296-4309-9ABB-DB7720C1A5A0}"/>
                </a:ext>
              </a:extLst>
            </p:cNvPr>
            <p:cNvSpPr/>
            <p:nvPr/>
          </p:nvSpPr>
          <p:spPr bwMode="auto">
            <a:xfrm>
              <a:off x="-1289755" y="3834759"/>
              <a:ext cx="2581533" cy="258153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772A9D3E-BD35-4B21-9507-FAF4DECE8789}"/>
                </a:ext>
              </a:extLst>
            </p:cNvPr>
            <p:cNvSpPr/>
            <p:nvPr/>
          </p:nvSpPr>
          <p:spPr bwMode="auto">
            <a:xfrm>
              <a:off x="-938208" y="4184444"/>
              <a:ext cx="1892300" cy="18923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7EAFFD28-27A0-4CF1-8580-8EC62C11329B}"/>
              </a:ext>
            </a:extLst>
          </p:cNvPr>
          <p:cNvGrpSpPr/>
          <p:nvPr/>
        </p:nvGrpSpPr>
        <p:grpSpPr>
          <a:xfrm>
            <a:off x="-2158169" y="3585143"/>
            <a:ext cx="387095" cy="387095"/>
            <a:chOff x="-1289755" y="3834759"/>
            <a:chExt cx="2581533" cy="2581533"/>
          </a:xfrm>
        </p:grpSpPr>
        <p:sp>
          <p:nvSpPr>
            <p:cNvPr id="24" name="Oval 23">
              <a:extLst>
                <a:ext uri="{FF2B5EF4-FFF2-40B4-BE49-F238E27FC236}">
                  <a16:creationId xmlns:a16="http://schemas.microsoft.com/office/drawing/2014/main" id="{B7C1E71A-C673-4FA5-9FED-956D6B54E959}"/>
                </a:ext>
              </a:extLst>
            </p:cNvPr>
            <p:cNvSpPr/>
            <p:nvPr/>
          </p:nvSpPr>
          <p:spPr bwMode="auto">
            <a:xfrm>
              <a:off x="-1289755" y="3834759"/>
              <a:ext cx="2581533" cy="258153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B2362D63-D0A1-4306-8802-34DC0A3A94F5}"/>
                </a:ext>
              </a:extLst>
            </p:cNvPr>
            <p:cNvSpPr/>
            <p:nvPr/>
          </p:nvSpPr>
          <p:spPr bwMode="auto">
            <a:xfrm>
              <a:off x="-938208" y="4184444"/>
              <a:ext cx="1892300" cy="18923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33724312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PowerShell (Dependency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8263" y="1545312"/>
            <a:ext cx="11018520" cy="5181931"/>
          </a:xfrm>
        </p:spPr>
        <p:txBody>
          <a:bodyPr/>
          <a:lstStyle/>
          <a:p>
            <a:pPr>
              <a:lnSpc>
                <a:spcPct val="100000"/>
              </a:lnSpc>
              <a:spcAft>
                <a:spcPts val="1000"/>
              </a:spcAft>
            </a:pPr>
            <a:r>
              <a:rPr lang="en-US" sz="1600" dirty="0"/>
              <a:t>#azure dependency agent for </a:t>
            </a:r>
            <a:r>
              <a:rPr lang="en-US" sz="1600" dirty="0" err="1"/>
              <a:t>linux</a:t>
            </a:r>
            <a:endParaRPr lang="en-US" sz="1600" dirty="0"/>
          </a:p>
          <a:p>
            <a:pPr>
              <a:lnSpc>
                <a:spcPct val="100000"/>
              </a:lnSpc>
              <a:spcAft>
                <a:spcPts val="1000"/>
              </a:spcAft>
            </a:pPr>
            <a:r>
              <a:rPr lang="en-US" sz="1600" dirty="0"/>
              <a:t>$def2 = Get-</a:t>
            </a:r>
            <a:r>
              <a:rPr lang="en-US" sz="1600" dirty="0" err="1"/>
              <a:t>AzPolicyDefinition</a:t>
            </a:r>
            <a:r>
              <a:rPr lang="en-US" sz="1600" dirty="0"/>
              <a:t> -Id "/providers/</a:t>
            </a:r>
            <a:r>
              <a:rPr lang="en-US" sz="1600" dirty="0" err="1"/>
              <a:t>Microsoft.Authorization</a:t>
            </a:r>
            <a:r>
              <a:rPr lang="en-US" sz="1600" dirty="0"/>
              <a:t>/</a:t>
            </a:r>
            <a:r>
              <a:rPr lang="en-US" sz="1600" dirty="0" err="1"/>
              <a:t>policyDefinitions</a:t>
            </a:r>
            <a:r>
              <a:rPr lang="en-US" sz="1600" dirty="0"/>
              <a:t>/</a:t>
            </a:r>
            <a:r>
              <a:rPr lang="en-US" sz="1600" b="1" dirty="0"/>
              <a:t>4da21710-ce6f-4e06-8cdb-5cc4c93ffbee</a:t>
            </a:r>
            <a:r>
              <a:rPr lang="en-US" sz="1600" dirty="0"/>
              <a:t>"</a:t>
            </a:r>
          </a:p>
          <a:p>
            <a:pPr>
              <a:lnSpc>
                <a:spcPct val="100000"/>
              </a:lnSpc>
              <a:spcAft>
                <a:spcPts val="1000"/>
              </a:spcAft>
            </a:pPr>
            <a:r>
              <a:rPr lang="en-US" sz="1600" dirty="0"/>
              <a:t>#azure dependency agent for windows</a:t>
            </a:r>
          </a:p>
          <a:p>
            <a:pPr>
              <a:lnSpc>
                <a:spcPct val="100000"/>
              </a:lnSpc>
              <a:spcAft>
                <a:spcPts val="1000"/>
              </a:spcAft>
            </a:pPr>
            <a:r>
              <a:rPr lang="en-US" sz="1600" dirty="0"/>
              <a:t>$def3 = Get-</a:t>
            </a:r>
            <a:r>
              <a:rPr lang="en-US" sz="1600" dirty="0" err="1"/>
              <a:t>AzPolicyDefinition</a:t>
            </a:r>
            <a:r>
              <a:rPr lang="en-US" sz="1600" dirty="0"/>
              <a:t> -Id "/providers/</a:t>
            </a:r>
            <a:r>
              <a:rPr lang="en-US" sz="1600" dirty="0" err="1"/>
              <a:t>Microsoft.Authorization</a:t>
            </a:r>
            <a:r>
              <a:rPr lang="en-US" sz="1600" dirty="0"/>
              <a:t>/</a:t>
            </a:r>
            <a:r>
              <a:rPr lang="en-US" sz="1600" dirty="0" err="1"/>
              <a:t>policyDefinitions</a:t>
            </a:r>
            <a:r>
              <a:rPr lang="en-US" sz="1600" dirty="0"/>
              <a:t>/</a:t>
            </a:r>
            <a:r>
              <a:rPr lang="en-US" sz="1600" b="1" dirty="0"/>
              <a:t>1c210e94-a481-4beb-95fa-1571b434fb04</a:t>
            </a:r>
            <a:r>
              <a:rPr lang="en-US" sz="1600" dirty="0"/>
              <a:t>"</a:t>
            </a:r>
          </a:p>
          <a:p>
            <a:pPr>
              <a:lnSpc>
                <a:spcPct val="100000"/>
              </a:lnSpc>
              <a:spcAft>
                <a:spcPts val="1000"/>
              </a:spcAft>
            </a:pPr>
            <a:r>
              <a:rPr lang="en-US" sz="1600" dirty="0"/>
              <a:t>$assign = New-</a:t>
            </a:r>
            <a:r>
              <a:rPr lang="en-US" sz="1600" dirty="0" err="1"/>
              <a:t>AzPolicyAssignment</a:t>
            </a:r>
            <a:r>
              <a:rPr lang="en-US" sz="1600" dirty="0"/>
              <a:t> -Name "</a:t>
            </a:r>
            <a:r>
              <a:rPr lang="en-US" sz="1600" b="1" dirty="0"/>
              <a:t>ASC provisioning Dependency agent for Linux</a:t>
            </a:r>
            <a:r>
              <a:rPr lang="en-US" sz="1600" dirty="0"/>
              <a:t>" -Description "This policy assignment was automatically created by Azure Security Center for agent installation as configured in Security Center auto provisioning." -</a:t>
            </a:r>
            <a:r>
              <a:rPr lang="en-US" sz="1600" dirty="0" err="1"/>
              <a:t>PolicyDefinition</a:t>
            </a:r>
            <a:r>
              <a:rPr lang="en-US" sz="1600" dirty="0"/>
              <a:t> $def2 -Scope "/subscriptions/$</a:t>
            </a:r>
            <a:r>
              <a:rPr lang="en-US" sz="1600" dirty="0" err="1"/>
              <a:t>SubscriptionId</a:t>
            </a:r>
            <a:r>
              <a:rPr lang="en-US" sz="1600" dirty="0"/>
              <a:t>" -</a:t>
            </a:r>
            <a:r>
              <a:rPr lang="en-US" sz="1600" dirty="0" err="1"/>
              <a:t>AssignIdentity</a:t>
            </a:r>
            <a:r>
              <a:rPr lang="en-US" sz="1600" dirty="0"/>
              <a:t> -Location 'Central US' #$rg.location</a:t>
            </a:r>
          </a:p>
          <a:p>
            <a:pPr>
              <a:lnSpc>
                <a:spcPct val="100000"/>
              </a:lnSpc>
              <a:spcAft>
                <a:spcPts val="1000"/>
              </a:spcAft>
            </a:pPr>
            <a:r>
              <a:rPr lang="en-US" sz="1600" dirty="0"/>
              <a:t>$assign | Set-</a:t>
            </a:r>
            <a:r>
              <a:rPr lang="en-US" sz="1600" dirty="0" err="1"/>
              <a:t>AzPolicyAssignment</a:t>
            </a:r>
            <a:r>
              <a:rPr lang="en-US" sz="1600" dirty="0"/>
              <a:t> -</a:t>
            </a:r>
            <a:r>
              <a:rPr lang="en-US" sz="1600" dirty="0" err="1"/>
              <a:t>EnforcementMode</a:t>
            </a:r>
            <a:r>
              <a:rPr lang="en-US" sz="1600" dirty="0"/>
              <a:t> Default;</a:t>
            </a:r>
          </a:p>
          <a:p>
            <a:pPr>
              <a:lnSpc>
                <a:spcPct val="100000"/>
              </a:lnSpc>
              <a:spcAft>
                <a:spcPts val="1000"/>
              </a:spcAft>
            </a:pPr>
            <a:r>
              <a:rPr lang="en-US" sz="1600" dirty="0"/>
              <a:t>$assign = New-</a:t>
            </a:r>
            <a:r>
              <a:rPr lang="en-US" sz="1600" dirty="0" err="1"/>
              <a:t>AzPolicyAssignment</a:t>
            </a:r>
            <a:r>
              <a:rPr lang="en-US" sz="1600" dirty="0"/>
              <a:t> -Name "</a:t>
            </a:r>
            <a:r>
              <a:rPr lang="en-US" sz="1600" b="1" dirty="0"/>
              <a:t>ASC provisioning Dependency agent for Windows</a:t>
            </a:r>
            <a:r>
              <a:rPr lang="en-US" sz="1600" dirty="0"/>
              <a:t>" -Description "This policy assignment was automatically created by Azure Security Center for agent installation as configured in Security Center auto provisioning." -</a:t>
            </a:r>
            <a:r>
              <a:rPr lang="en-US" sz="1600" dirty="0" err="1"/>
              <a:t>PolicyDefinition</a:t>
            </a:r>
            <a:r>
              <a:rPr lang="en-US" sz="1600" dirty="0"/>
              <a:t> $def3 -Scope "/subscriptions/$</a:t>
            </a:r>
            <a:r>
              <a:rPr lang="en-US" sz="1600" dirty="0" err="1"/>
              <a:t>SubscriptionId</a:t>
            </a:r>
            <a:r>
              <a:rPr lang="en-US" sz="1600" dirty="0"/>
              <a:t>" -</a:t>
            </a:r>
            <a:r>
              <a:rPr lang="en-US" sz="1600" dirty="0" err="1"/>
              <a:t>AssignIdentity</a:t>
            </a:r>
            <a:r>
              <a:rPr lang="en-US" sz="1600" dirty="0"/>
              <a:t> -Location 'Central US' #$rg.location</a:t>
            </a:r>
          </a:p>
          <a:p>
            <a:pPr>
              <a:lnSpc>
                <a:spcPct val="100000"/>
              </a:lnSpc>
              <a:spcAft>
                <a:spcPts val="1000"/>
              </a:spcAft>
            </a:pPr>
            <a:r>
              <a:rPr lang="en-US" sz="1600" dirty="0"/>
              <a:t>$assign | Set-</a:t>
            </a:r>
            <a:r>
              <a:rPr lang="en-US" sz="1600" dirty="0" err="1"/>
              <a:t>AzPolicyAssignment</a:t>
            </a:r>
            <a:r>
              <a:rPr lang="en-US" sz="1600" dirty="0"/>
              <a:t> -</a:t>
            </a:r>
            <a:r>
              <a:rPr lang="en-US" sz="1600" dirty="0" err="1"/>
              <a:t>EnforcementMode</a:t>
            </a:r>
            <a:r>
              <a:rPr lang="en-US" sz="1600" dirty="0"/>
              <a:t> Default;</a:t>
            </a:r>
            <a:endParaRPr lang="en-US" sz="1600" b="1" dirty="0"/>
          </a:p>
        </p:txBody>
      </p:sp>
    </p:spTree>
    <p:extLst>
      <p:ext uri="{BB962C8B-B14F-4D97-AF65-F5344CB8AC3E}">
        <p14:creationId xmlns:p14="http://schemas.microsoft.com/office/powerpoint/2010/main" val="9192367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PowerShell (AKS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8263" y="2099310"/>
            <a:ext cx="7457187" cy="4530090"/>
          </a:xfrm>
        </p:spPr>
        <p:txBody>
          <a:bodyPr/>
          <a:lstStyle/>
          <a:p>
            <a:pPr>
              <a:lnSpc>
                <a:spcPct val="100000"/>
              </a:lnSpc>
              <a:spcAft>
                <a:spcPts val="1000"/>
              </a:spcAft>
            </a:pPr>
            <a:r>
              <a:rPr lang="en-US" sz="1800" dirty="0"/>
              <a:t>#azure policy for kubernetes</a:t>
            </a:r>
          </a:p>
          <a:p>
            <a:pPr>
              <a:lnSpc>
                <a:spcPct val="100000"/>
              </a:lnSpc>
              <a:spcAft>
                <a:spcPts val="1000"/>
              </a:spcAft>
            </a:pPr>
            <a:r>
              <a:rPr lang="en-US" sz="1800" dirty="0"/>
              <a:t>$def1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/a8eff44f-8c92-45c3-a3fb-9880802d67a7"</a:t>
            </a:r>
          </a:p>
          <a:p>
            <a:pPr>
              <a:lnSpc>
                <a:spcPct val="100000"/>
              </a:lnSpc>
              <a:spcAft>
                <a:spcPts val="1000"/>
              </a:spcAft>
            </a:pPr>
            <a:r>
              <a:rPr lang="en-US" sz="1800" dirty="0"/>
              <a:t>$scope = "/subscriptions/$</a:t>
            </a:r>
            <a:r>
              <a:rPr lang="en-US" sz="1800" dirty="0" err="1"/>
              <a:t>subscriptionId</a:t>
            </a:r>
            <a:r>
              <a:rPr lang="en-US" sz="1800" dirty="0"/>
              <a:t>";</a:t>
            </a:r>
          </a:p>
          <a:p>
            <a:pPr>
              <a:lnSpc>
                <a:spcPct val="100000"/>
              </a:lnSpc>
              <a:spcAft>
                <a:spcPts val="1000"/>
              </a:spcAft>
            </a:pPr>
            <a:r>
              <a:rPr lang="en-US" sz="1800" dirty="0"/>
              <a:t>$assign = New-</a:t>
            </a:r>
            <a:r>
              <a:rPr lang="en-US" sz="1800" dirty="0" err="1"/>
              <a:t>AzPolicyAssignment</a:t>
            </a:r>
            <a:r>
              <a:rPr lang="en-US" sz="1800" dirty="0"/>
              <a:t> -Name "ASC provisioning Azure Policy Addon for Kubernetes" -Description "This policy assignment was automatically created by Azure Security Center for agent installation as configured in Security Center auto provisioning." -</a:t>
            </a:r>
            <a:r>
              <a:rPr lang="en-US" sz="1800" dirty="0" err="1"/>
              <a:t>PolicyDefinition</a:t>
            </a:r>
            <a:r>
              <a:rPr lang="en-US" sz="1800" dirty="0"/>
              <a:t> $def1 -Scope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pic>
        <p:nvPicPr>
          <p:cNvPr id="4" name="Picture 3">
            <a:extLst>
              <a:ext uri="{FF2B5EF4-FFF2-40B4-BE49-F238E27FC236}">
                <a16:creationId xmlns:a16="http://schemas.microsoft.com/office/drawing/2014/main" id="{598C87D1-564E-48F3-87FB-EADC9184B311}"/>
              </a:ext>
            </a:extLst>
          </p:cNvPr>
          <p:cNvPicPr>
            <a:picLocks noChangeAspect="1"/>
          </p:cNvPicPr>
          <p:nvPr/>
        </p:nvPicPr>
        <p:blipFill>
          <a:blip r:embed="rId3"/>
          <a:stretch>
            <a:fillRect/>
          </a:stretch>
        </p:blipFill>
        <p:spPr>
          <a:xfrm>
            <a:off x="8103573" y="2099310"/>
            <a:ext cx="3646214" cy="2144029"/>
          </a:xfrm>
          <a:prstGeom prst="rect">
            <a:avLst/>
          </a:prstGeom>
          <a:ln>
            <a:solidFill>
              <a:schemeClr val="accent1"/>
            </a:solidFill>
          </a:ln>
        </p:spPr>
      </p:pic>
    </p:spTree>
    <p:extLst>
      <p:ext uri="{BB962C8B-B14F-4D97-AF65-F5344CB8AC3E}">
        <p14:creationId xmlns:p14="http://schemas.microsoft.com/office/powerpoint/2010/main" val="826869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5216" y="2940304"/>
            <a:ext cx="9144000" cy="977392"/>
          </a:xfrm>
        </p:spPr>
        <p:txBody>
          <a:bodyPr/>
          <a:lstStyle/>
          <a:p>
            <a:r>
              <a:rPr lang="en-US" dirty="0"/>
              <a:t>Microsoft Defender for Cloud – Workload Protections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Agenda</a:t>
            </a:r>
          </a:p>
        </p:txBody>
      </p:sp>
      <p:sp>
        <p:nvSpPr>
          <p:cNvPr id="2" name="Text Placeholder 1">
            <a:extLst>
              <a:ext uri="{FF2B5EF4-FFF2-40B4-BE49-F238E27FC236}">
                <a16:creationId xmlns:a16="http://schemas.microsoft.com/office/drawing/2014/main" id="{51028881-031F-40F2-9A5B-78B33C226276}"/>
              </a:ext>
            </a:extLst>
          </p:cNvPr>
          <p:cNvSpPr>
            <a:spLocks noGrp="1"/>
          </p:cNvSpPr>
          <p:nvPr>
            <p:ph type="body" sz="quarter" idx="10"/>
          </p:nvPr>
        </p:nvSpPr>
        <p:spPr>
          <a:xfrm>
            <a:off x="584200" y="1435100"/>
            <a:ext cx="5212080" cy="5237588"/>
          </a:xfrm>
        </p:spPr>
        <p:txBody>
          <a:bodyPr/>
          <a:lstStyle/>
          <a:p>
            <a:pPr marL="0" indent="0">
              <a:spcAft>
                <a:spcPts val="1200"/>
              </a:spcAft>
              <a:buNone/>
            </a:pPr>
            <a:r>
              <a:rPr lang="en-US" sz="2353" b="1" dirty="0">
                <a:solidFill>
                  <a:schemeClr val="tx2"/>
                </a:solidFill>
              </a:rPr>
              <a:t>1</a:t>
            </a:r>
            <a:r>
              <a:rPr lang="en-US" sz="2353" b="1" dirty="0"/>
              <a:t>  </a:t>
            </a:r>
            <a:r>
              <a:rPr lang="en-US" sz="2353" b="1" dirty="0">
                <a:solidFill>
                  <a:schemeClr val="accent1"/>
                </a:solidFill>
              </a:rPr>
              <a:t>Microsoft Defender for Cloud Workload Protections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a:p>
            <a:endParaRPr lang="en-US" dirty="0"/>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4" y="1666132"/>
            <a:ext cx="6236943"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endParaRPr lang="en-US" sz="2353" dirty="0"/>
          </a:p>
        </p:txBody>
      </p:sp>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5" y="417905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r>
              <a:rPr lang="en-US" sz="1800" dirty="0"/>
              <a:t>Many of the control plane protections in Microsoft Defender for Cloud utilize Azure Policy for evaluated resources or applying compliance standards.  Microsoft Defender for Cloud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1122443" y="2860909"/>
            <a:ext cx="9946414" cy="2733529"/>
          </a:xfrm>
          <a:prstGeom prst="rect">
            <a:avLst/>
          </a:prstGeom>
          <a:ln>
            <a:solidFill>
              <a:schemeClr val="accent1"/>
            </a:solidFill>
          </a:ln>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As we discuss each Microsoft Defender for Cloud feature, we will review the Azure Policy items that map to those features.</a:t>
            </a:r>
          </a:p>
          <a:p>
            <a:pPr>
              <a:lnSpc>
                <a:spcPct val="100000"/>
              </a:lnSpc>
              <a:spcAft>
                <a:spcPts val="1000"/>
              </a:spcAft>
            </a:pPr>
            <a:endParaRPr lang="en-US" sz="1800" dirty="0"/>
          </a:p>
          <a:p>
            <a:pPr>
              <a:lnSpc>
                <a:spcPct val="100000"/>
              </a:lnSpc>
              <a:spcAft>
                <a:spcPts val="1000"/>
              </a:spcAft>
            </a:pPr>
            <a:r>
              <a:rPr lang="en-US" sz="1800" dirty="0"/>
              <a:t>Some features will not contain or reference Azure Policy elements.</a:t>
            </a:r>
          </a:p>
        </p:txBody>
      </p:sp>
    </p:spTree>
    <p:extLst>
      <p:ext uri="{BB962C8B-B14F-4D97-AF65-F5344CB8AC3E}">
        <p14:creationId xmlns:p14="http://schemas.microsoft.com/office/powerpoint/2010/main" val="41550700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As we discuss each Microsoft Defender for Cloud feature, we will review the deployment methods for those features.</a:t>
            </a:r>
          </a:p>
          <a:p>
            <a:pPr>
              <a:lnSpc>
                <a:spcPct val="100000"/>
              </a:lnSpc>
              <a:spcAft>
                <a:spcPts val="1000"/>
              </a:spcAft>
            </a:pPr>
            <a:endParaRPr lang="en-US" sz="1800" dirty="0"/>
          </a:p>
          <a:p>
            <a:pPr>
              <a:lnSpc>
                <a:spcPct val="100000"/>
              </a:lnSpc>
              <a:spcAft>
                <a:spcPts val="1000"/>
              </a:spcAft>
            </a:pPr>
            <a:r>
              <a:rPr lang="en-US" sz="1800" dirty="0"/>
              <a:t>Most will be driven by PowerShell cmdlets, some will need to call REST endpoints, others may need to call the Azure Resource Graph API.</a:t>
            </a:r>
          </a:p>
          <a:p>
            <a:pPr>
              <a:lnSpc>
                <a:spcPct val="100000"/>
              </a:lnSpc>
              <a:spcAft>
                <a:spcPts val="1000"/>
              </a:spcAft>
            </a:pPr>
            <a:endParaRPr lang="en-US" sz="1800" dirty="0"/>
          </a:p>
          <a:p>
            <a:pPr>
              <a:lnSpc>
                <a:spcPct val="100000"/>
              </a:lnSpc>
              <a:spcAft>
                <a:spcPts val="1000"/>
              </a:spcAft>
            </a:pPr>
            <a:r>
              <a:rPr lang="en-US" sz="1800" dirty="0"/>
              <a:t>In some cases, you’ll need to use other resource REST APIs to gain access to the artifacts that are generated by Microsoft Defender for Cloud features.</a:t>
            </a:r>
          </a:p>
        </p:txBody>
      </p:sp>
    </p:spTree>
    <p:extLst>
      <p:ext uri="{BB962C8B-B14F-4D97-AF65-F5344CB8AC3E}">
        <p14:creationId xmlns:p14="http://schemas.microsoft.com/office/powerpoint/2010/main" val="41733425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 (Compliance)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Utilize Azure Portal or REST API to remove exclusions.</a:t>
            </a:r>
          </a:p>
          <a:p>
            <a:pPr>
              <a:lnSpc>
                <a:spcPct val="100000"/>
              </a:lnSpc>
              <a:spcAft>
                <a:spcPts val="1000"/>
              </a:spcAft>
            </a:pPr>
            <a:endParaRPr lang="en-US" sz="1800" b="1" dirty="0"/>
          </a:p>
          <a:p>
            <a:pPr>
              <a:lnSpc>
                <a:spcPct val="100000"/>
              </a:lnSpc>
              <a:spcAft>
                <a:spcPts val="1000"/>
              </a:spcAft>
            </a:pPr>
            <a:r>
              <a:rPr lang="en-US" sz="1800" dirty="0">
                <a:hlinkClick r:id="rId3"/>
              </a:rPr>
              <a:t>https://management.azure.com/subscriptions/$subscriptionId/providers/Microsoft.Authorization/policyAssignments/SecurityCenterBuiltIn?api-version=2019-09-01</a:t>
            </a:r>
            <a:endParaRPr lang="en-US" sz="1800" dirty="0"/>
          </a:p>
          <a:p>
            <a:pPr>
              <a:lnSpc>
                <a:spcPct val="100000"/>
              </a:lnSpc>
              <a:spcAft>
                <a:spcPts val="1000"/>
              </a:spcAft>
            </a:pPr>
            <a:endParaRPr lang="en-US" sz="1800" dirty="0"/>
          </a:p>
          <a:p>
            <a:pPr>
              <a:lnSpc>
                <a:spcPct val="100000"/>
              </a:lnSpc>
              <a:spcAft>
                <a:spcPts val="1000"/>
              </a:spcAft>
            </a:pPr>
            <a:r>
              <a:rPr lang="en-US" sz="1800" dirty="0"/>
              <a:t>"</a:t>
            </a:r>
            <a:r>
              <a:rPr lang="en-US" sz="1800" dirty="0" err="1"/>
              <a:t>excludedOutOfTheBoxStandards</a:t>
            </a:r>
            <a:r>
              <a:rPr lang="en-US" sz="1800" dirty="0"/>
              <a:t>":["SOC </a:t>
            </a:r>
            <a:r>
              <a:rPr lang="en-US" sz="1800" dirty="0" err="1"/>
              <a:t>TSP","Azure</a:t>
            </a:r>
            <a:r>
              <a:rPr lang="en-US" sz="1800" dirty="0"/>
              <a:t> Security </a:t>
            </a:r>
            <a:r>
              <a:rPr lang="en-US" sz="1800" dirty="0" err="1"/>
              <a:t>Benchmark","PCI</a:t>
            </a:r>
            <a:r>
              <a:rPr lang="en-US" sz="1800" dirty="0"/>
              <a:t> DSS 3.2.1","ISO 27001"]</a:t>
            </a:r>
          </a:p>
          <a:p>
            <a:pPr>
              <a:lnSpc>
                <a:spcPct val="100000"/>
              </a:lnSpc>
              <a:spcAft>
                <a:spcPts val="1000"/>
              </a:spcAft>
            </a:pPr>
            <a:endParaRPr lang="en-US" sz="1800" dirty="0"/>
          </a:p>
          <a:p>
            <a:pPr>
              <a:lnSpc>
                <a:spcPct val="100000"/>
              </a:lnSpc>
              <a:spcAft>
                <a:spcPts val="1000"/>
              </a:spcAft>
            </a:pPr>
            <a:r>
              <a:rPr lang="en-US" sz="1800" dirty="0"/>
              <a:t>Set to an empty array to allow all standard to display</a:t>
            </a:r>
          </a:p>
        </p:txBody>
      </p:sp>
    </p:spTree>
    <p:extLst>
      <p:ext uri="{BB962C8B-B14F-4D97-AF65-F5344CB8AC3E}">
        <p14:creationId xmlns:p14="http://schemas.microsoft.com/office/powerpoint/2010/main" val="28855567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1201-8E45-45AE-B758-3B469294672A}"/>
              </a:ext>
            </a:extLst>
          </p:cNvPr>
          <p:cNvSpPr>
            <a:spLocks noGrp="1"/>
          </p:cNvSpPr>
          <p:nvPr>
            <p:ph type="title"/>
          </p:nvPr>
        </p:nvSpPr>
        <p:spPr/>
        <p:txBody>
          <a:bodyPr/>
          <a:lstStyle/>
          <a:p>
            <a:r>
              <a:rPr lang="en-US" dirty="0"/>
              <a:t>Announcements</a:t>
            </a:r>
          </a:p>
        </p:txBody>
      </p:sp>
      <p:sp>
        <p:nvSpPr>
          <p:cNvPr id="3" name="Text Placeholder 2">
            <a:extLst>
              <a:ext uri="{FF2B5EF4-FFF2-40B4-BE49-F238E27FC236}">
                <a16:creationId xmlns:a16="http://schemas.microsoft.com/office/drawing/2014/main" id="{FE4B1A0B-A599-4252-95A8-DC13E9011A30}"/>
              </a:ext>
            </a:extLst>
          </p:cNvPr>
          <p:cNvSpPr>
            <a:spLocks noGrp="1"/>
          </p:cNvSpPr>
          <p:nvPr>
            <p:ph type="body" sz="quarter" idx="16"/>
          </p:nvPr>
        </p:nvSpPr>
        <p:spPr>
          <a:xfrm>
            <a:off x="584200" y="1666187"/>
            <a:ext cx="2532063" cy="307777"/>
          </a:xfrm>
        </p:spPr>
        <p:txBody>
          <a:bodyPr/>
          <a:lstStyle/>
          <a:p>
            <a:r>
              <a:rPr lang="en-US" dirty="0"/>
              <a:t>We are recording</a:t>
            </a:r>
          </a:p>
        </p:txBody>
      </p:sp>
      <p:sp>
        <p:nvSpPr>
          <p:cNvPr id="4" name="Text Placeholder 3">
            <a:extLst>
              <a:ext uri="{FF2B5EF4-FFF2-40B4-BE49-F238E27FC236}">
                <a16:creationId xmlns:a16="http://schemas.microsoft.com/office/drawing/2014/main" id="{12C272DE-CAE1-4E65-A037-9C87A276D3F4}"/>
              </a:ext>
            </a:extLst>
          </p:cNvPr>
          <p:cNvSpPr>
            <a:spLocks noGrp="1"/>
          </p:cNvSpPr>
          <p:nvPr>
            <p:ph type="body" sz="quarter" idx="14"/>
          </p:nvPr>
        </p:nvSpPr>
        <p:spPr>
          <a:xfrm>
            <a:off x="584200" y="2511027"/>
            <a:ext cx="2532063" cy="2880789"/>
          </a:xfrm>
        </p:spPr>
        <p:txBody>
          <a:bodyPr/>
          <a:lstStyle/>
          <a:p>
            <a:r>
              <a:rPr lang="en-US" dirty="0"/>
              <a:t>All presentations are being recorded and will be shared out in the General Channel.</a:t>
            </a:r>
          </a:p>
          <a:p>
            <a:endParaRPr lang="en-US" dirty="0"/>
          </a:p>
          <a:p>
            <a:r>
              <a:rPr lang="en-US" dirty="0"/>
              <a:t>When ready, our team will post an announcement letting you know they have posted. </a:t>
            </a:r>
          </a:p>
        </p:txBody>
      </p:sp>
      <p:sp>
        <p:nvSpPr>
          <p:cNvPr id="5" name="Text Placeholder 4">
            <a:extLst>
              <a:ext uri="{FF2B5EF4-FFF2-40B4-BE49-F238E27FC236}">
                <a16:creationId xmlns:a16="http://schemas.microsoft.com/office/drawing/2014/main" id="{DAD0B56F-3E98-4B5D-90D5-5D046C238EED}"/>
              </a:ext>
            </a:extLst>
          </p:cNvPr>
          <p:cNvSpPr>
            <a:spLocks noGrp="1"/>
          </p:cNvSpPr>
          <p:nvPr>
            <p:ph type="body" sz="quarter" idx="17"/>
          </p:nvPr>
        </p:nvSpPr>
        <p:spPr>
          <a:xfrm>
            <a:off x="3413125" y="1666187"/>
            <a:ext cx="2533650" cy="307777"/>
          </a:xfrm>
        </p:spPr>
        <p:txBody>
          <a:bodyPr/>
          <a:lstStyle/>
          <a:p>
            <a:r>
              <a:rPr lang="en-US" dirty="0"/>
              <a:t>Need help?</a:t>
            </a:r>
          </a:p>
        </p:txBody>
      </p:sp>
      <p:sp>
        <p:nvSpPr>
          <p:cNvPr id="6" name="Text Placeholder 5">
            <a:extLst>
              <a:ext uri="{FF2B5EF4-FFF2-40B4-BE49-F238E27FC236}">
                <a16:creationId xmlns:a16="http://schemas.microsoft.com/office/drawing/2014/main" id="{8E249EE0-97EF-49D1-919F-4B111EC62036}"/>
              </a:ext>
            </a:extLst>
          </p:cNvPr>
          <p:cNvSpPr>
            <a:spLocks noGrp="1"/>
          </p:cNvSpPr>
          <p:nvPr>
            <p:ph type="body" sz="quarter" idx="15"/>
          </p:nvPr>
        </p:nvSpPr>
        <p:spPr>
          <a:xfrm>
            <a:off x="3413125" y="2504387"/>
            <a:ext cx="2532063" cy="3379387"/>
          </a:xfrm>
        </p:spPr>
        <p:txBody>
          <a:bodyPr/>
          <a:lstStyle/>
          <a:p>
            <a:r>
              <a:rPr lang="en-US" dirty="0"/>
              <a:t>Tag our team in the chat anywhere in the event Teams site and we’ll be right there to assist. </a:t>
            </a:r>
          </a:p>
          <a:p>
            <a:endParaRPr lang="en-US" dirty="0"/>
          </a:p>
          <a:p>
            <a:pPr marL="0" indent="0">
              <a:buNone/>
            </a:pPr>
            <a:r>
              <a:rPr lang="en-US" dirty="0"/>
              <a:t>People who can help: </a:t>
            </a:r>
          </a:p>
          <a:p>
            <a:r>
              <a:rPr lang="en-US" dirty="0"/>
              <a:t>Chris Givens</a:t>
            </a:r>
          </a:p>
          <a:p>
            <a:r>
              <a:rPr lang="en-US" dirty="0"/>
              <a:t>Ben Stegink</a:t>
            </a:r>
          </a:p>
          <a:p>
            <a:r>
              <a:rPr lang="en-US" dirty="0"/>
              <a:t>Andrea Racine</a:t>
            </a:r>
          </a:p>
          <a:p>
            <a:r>
              <a:rPr lang="en-US" dirty="0"/>
              <a:t>Julie Fryer</a:t>
            </a:r>
          </a:p>
        </p:txBody>
      </p:sp>
      <p:sp>
        <p:nvSpPr>
          <p:cNvPr id="7" name="Text Placeholder 6">
            <a:extLst>
              <a:ext uri="{FF2B5EF4-FFF2-40B4-BE49-F238E27FC236}">
                <a16:creationId xmlns:a16="http://schemas.microsoft.com/office/drawing/2014/main" id="{330539C2-7D3D-4EE8-BEC4-ED1839031387}"/>
              </a:ext>
            </a:extLst>
          </p:cNvPr>
          <p:cNvSpPr>
            <a:spLocks noGrp="1"/>
          </p:cNvSpPr>
          <p:nvPr>
            <p:ph type="body" sz="quarter" idx="18"/>
          </p:nvPr>
        </p:nvSpPr>
        <p:spPr>
          <a:xfrm>
            <a:off x="6244208" y="1666187"/>
            <a:ext cx="2532063" cy="307777"/>
          </a:xfrm>
        </p:spPr>
        <p:txBody>
          <a:bodyPr/>
          <a:lstStyle/>
          <a:p>
            <a:r>
              <a:rPr lang="en-US" dirty="0"/>
              <a:t>Stepping away?</a:t>
            </a:r>
          </a:p>
        </p:txBody>
      </p:sp>
      <p:sp>
        <p:nvSpPr>
          <p:cNvPr id="8" name="Text Placeholder 7">
            <a:extLst>
              <a:ext uri="{FF2B5EF4-FFF2-40B4-BE49-F238E27FC236}">
                <a16:creationId xmlns:a16="http://schemas.microsoft.com/office/drawing/2014/main" id="{1A7673E6-AB00-4E3B-B201-A78792474C4C}"/>
              </a:ext>
            </a:extLst>
          </p:cNvPr>
          <p:cNvSpPr>
            <a:spLocks noGrp="1"/>
          </p:cNvSpPr>
          <p:nvPr>
            <p:ph type="body" sz="quarter" idx="19"/>
          </p:nvPr>
        </p:nvSpPr>
        <p:spPr>
          <a:xfrm>
            <a:off x="6244208" y="2511027"/>
            <a:ext cx="2532063" cy="2326791"/>
          </a:xfrm>
        </p:spPr>
        <p:txBody>
          <a:bodyPr/>
          <a:lstStyle/>
          <a:p>
            <a:r>
              <a:rPr lang="en-US" dirty="0"/>
              <a:t>That’s okay! We all need to step away sometimes for a few minutes. </a:t>
            </a:r>
          </a:p>
          <a:p>
            <a:endParaRPr lang="en-US" dirty="0"/>
          </a:p>
          <a:p>
            <a:r>
              <a:rPr lang="en-US" dirty="0"/>
              <a:t>All we ask is that you let our team know when you do. </a:t>
            </a:r>
          </a:p>
        </p:txBody>
      </p:sp>
      <p:sp>
        <p:nvSpPr>
          <p:cNvPr id="9" name="Text Placeholder 8">
            <a:extLst>
              <a:ext uri="{FF2B5EF4-FFF2-40B4-BE49-F238E27FC236}">
                <a16:creationId xmlns:a16="http://schemas.microsoft.com/office/drawing/2014/main" id="{2AC6D0C0-FD89-4D53-93D6-12D9CA829F2F}"/>
              </a:ext>
            </a:extLst>
          </p:cNvPr>
          <p:cNvSpPr>
            <a:spLocks noGrp="1"/>
          </p:cNvSpPr>
          <p:nvPr>
            <p:ph type="body" sz="quarter" idx="20"/>
          </p:nvPr>
        </p:nvSpPr>
        <p:spPr>
          <a:xfrm>
            <a:off x="9073133" y="1666187"/>
            <a:ext cx="2533650" cy="307777"/>
          </a:xfrm>
        </p:spPr>
        <p:txBody>
          <a:bodyPr/>
          <a:lstStyle/>
          <a:p>
            <a:r>
              <a:rPr lang="en-US" dirty="0"/>
              <a:t>Share feedback</a:t>
            </a:r>
          </a:p>
        </p:txBody>
      </p:sp>
      <p:sp>
        <p:nvSpPr>
          <p:cNvPr id="10" name="Text Placeholder 9">
            <a:extLst>
              <a:ext uri="{FF2B5EF4-FFF2-40B4-BE49-F238E27FC236}">
                <a16:creationId xmlns:a16="http://schemas.microsoft.com/office/drawing/2014/main" id="{22FFEEEF-D598-4E13-99BC-40DA79374C80}"/>
              </a:ext>
            </a:extLst>
          </p:cNvPr>
          <p:cNvSpPr>
            <a:spLocks noGrp="1"/>
          </p:cNvSpPr>
          <p:nvPr>
            <p:ph type="body" sz="quarter" idx="21"/>
          </p:nvPr>
        </p:nvSpPr>
        <p:spPr>
          <a:xfrm>
            <a:off x="9073133" y="2504387"/>
            <a:ext cx="2532063" cy="3545586"/>
          </a:xfrm>
        </p:spPr>
        <p:txBody>
          <a:bodyPr/>
          <a:lstStyle/>
          <a:p>
            <a:r>
              <a:rPr lang="en-US" dirty="0"/>
              <a:t>This is a pilot, so we need your help! </a:t>
            </a:r>
          </a:p>
          <a:p>
            <a:endParaRPr lang="en-US" dirty="0"/>
          </a:p>
          <a:p>
            <a:r>
              <a:rPr lang="en-US" dirty="0"/>
              <a:t>At the end of today during closing we will share an anonymous survey. </a:t>
            </a:r>
          </a:p>
          <a:p>
            <a:endParaRPr lang="en-US" dirty="0"/>
          </a:p>
          <a:p>
            <a:r>
              <a:rPr lang="en-US" dirty="0"/>
              <a:t>Please be honest and let us know what went great and what could go better. </a:t>
            </a:r>
          </a:p>
        </p:txBody>
      </p:sp>
    </p:spTree>
    <p:extLst>
      <p:ext uri="{BB962C8B-B14F-4D97-AF65-F5344CB8AC3E}">
        <p14:creationId xmlns:p14="http://schemas.microsoft.com/office/powerpoint/2010/main" val="13496283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457200"/>
            <a:ext cx="11018520" cy="1107996"/>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809750"/>
            <a:ext cx="11018520" cy="1291636"/>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r>
              <a:rPr lang="en-US" sz="1800" dirty="0"/>
              <a:t>Microsoft Defender for Cloud's integrated vulnerability assessment solution works seamlessly with Azure Arc. When you've deployed Azure Arc, your machines will appear in Microsoft Defender for Cloud and no Log Analytics agent is required.</a:t>
            </a:r>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877" y="3416686"/>
            <a:ext cx="6476247" cy="31246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588963"/>
            <a:ext cx="4158362" cy="1709737"/>
          </a:xfrm>
        </p:spPr>
        <p:txBody>
          <a:bodyPr/>
          <a:lstStyle/>
          <a:p>
            <a:r>
              <a:rPr lang="en-US" dirty="0"/>
              <a:t>KQL</a:t>
            </a:r>
          </a:p>
        </p:txBody>
      </p:sp>
      <p:sp>
        <p:nvSpPr>
          <p:cNvPr id="5" name="Text Placeholder 4">
            <a:extLst>
              <a:ext uri="{FF2B5EF4-FFF2-40B4-BE49-F238E27FC236}">
                <a16:creationId xmlns:a16="http://schemas.microsoft.com/office/drawing/2014/main" id="{681DFE43-65BF-4279-BD41-736223344DEE}"/>
              </a:ext>
            </a:extLst>
          </p:cNvPr>
          <p:cNvSpPr>
            <a:spLocks noGrp="1"/>
          </p:cNvSpPr>
          <p:nvPr>
            <p:ph type="body" sz="quarter" idx="10"/>
          </p:nvPr>
        </p:nvSpPr>
        <p:spPr>
          <a:xfrm>
            <a:off x="584200" y="2552700"/>
            <a:ext cx="4162425" cy="3542508"/>
          </a:xfrm>
        </p:spPr>
        <p:txBody>
          <a:bodyPr/>
          <a:lstStyle/>
          <a:p>
            <a:pPr>
              <a:lnSpc>
                <a:spcPct val="100000"/>
              </a:lnSpc>
              <a:spcAft>
                <a:spcPts val="1000"/>
              </a:spcAft>
            </a:pPr>
            <a:r>
              <a:rPr lang="en-US" sz="2400" dirty="0"/>
              <a:t>Use the </a:t>
            </a:r>
            <a:r>
              <a:rPr lang="en-US" sz="2400" b="1" dirty="0" err="1"/>
              <a:t>securityresources</a:t>
            </a:r>
            <a:r>
              <a:rPr lang="en-US" sz="2400" dirty="0"/>
              <a:t> table in Azure Resource Graph to query for VM Assessment data.</a:t>
            </a:r>
          </a:p>
          <a:p>
            <a:pPr>
              <a:lnSpc>
                <a:spcPct val="100000"/>
              </a:lnSpc>
              <a:spcAft>
                <a:spcPts val="1000"/>
              </a:spcAft>
            </a:pPr>
            <a:r>
              <a:rPr lang="en-US" sz="2400" b="1" dirty="0" err="1"/>
              <a:t>Assessmentkey</a:t>
            </a:r>
            <a:r>
              <a:rPr lang="en-US" sz="2400" b="1" dirty="0"/>
              <a:t>: </a:t>
            </a:r>
            <a:r>
              <a:rPr lang="en-US" sz="1800" b="0" dirty="0">
                <a:solidFill>
                  <a:srgbClr val="A31515"/>
                </a:solidFill>
                <a:effectLst/>
                <a:latin typeface="Consolas" panose="020B0609020204030204" pitchFamily="49" charset="0"/>
              </a:rPr>
              <a:t>1195afff-c881-495e-9bc5-1486211ae03f</a:t>
            </a:r>
            <a:endParaRPr lang="en-US" sz="1800" b="0" dirty="0">
              <a:solidFill>
                <a:srgbClr val="000000"/>
              </a:solidFill>
              <a:effectLst/>
              <a:latin typeface="Consolas" panose="020B0609020204030204" pitchFamily="49" charset="0"/>
            </a:endParaRPr>
          </a:p>
          <a:p>
            <a:pPr>
              <a:lnSpc>
                <a:spcPct val="100000"/>
              </a:lnSpc>
              <a:spcAft>
                <a:spcPts val="1000"/>
              </a:spcAft>
            </a:pPr>
            <a:endParaRPr lang="en-US" sz="2400" b="0" dirty="0">
              <a:solidFill>
                <a:srgbClr val="000000"/>
              </a:solidFill>
              <a:effectLst/>
              <a:latin typeface="Consolas" panose="020B0609020204030204" pitchFamily="49" charset="0"/>
            </a:endParaRPr>
          </a:p>
          <a:p>
            <a:pPr>
              <a:lnSpc>
                <a:spcPct val="100000"/>
              </a:lnSpc>
              <a:spcAft>
                <a:spcPts val="1000"/>
              </a:spcAft>
            </a:pPr>
            <a:endParaRPr lang="en-US" sz="2400" b="1" dirty="0"/>
          </a:p>
        </p:txBody>
      </p:sp>
      <p:pic>
        <p:nvPicPr>
          <p:cNvPr id="9" name="Picture Placeholder 8">
            <a:extLst>
              <a:ext uri="{FF2B5EF4-FFF2-40B4-BE49-F238E27FC236}">
                <a16:creationId xmlns:a16="http://schemas.microsoft.com/office/drawing/2014/main" id="{CA4FE83A-AA08-45D9-BB59-5092B0927F62}"/>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0499" b="10499"/>
          <a:stretch/>
        </p:blipFill>
        <p:spPr>
          <a:xfrm>
            <a:off x="5152390" y="1749425"/>
            <a:ext cx="6807200" cy="3780518"/>
          </a:xfrm>
          <a:prstGeom prst="rect">
            <a:avLst/>
          </a:prstGeom>
          <a:ln>
            <a:solidFill>
              <a:schemeClr val="accent1"/>
            </a:solidFill>
          </a:ln>
        </p:spPr>
      </p:pic>
    </p:spTree>
    <p:extLst>
      <p:ext uri="{BB962C8B-B14F-4D97-AF65-F5344CB8AC3E}">
        <p14:creationId xmlns:p14="http://schemas.microsoft.com/office/powerpoint/2010/main" val="14112157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040832"/>
          </a:xfrm>
        </p:spPr>
        <p:txBody>
          <a:bodyPr/>
          <a:lstStyle/>
          <a:p>
            <a:pPr>
              <a:lnSpc>
                <a:spcPct val="100000"/>
              </a:lnSpc>
              <a:spcAft>
                <a:spcPts val="1000"/>
              </a:spcAft>
            </a:pPr>
            <a:r>
              <a:rPr lang="en-US" sz="1800" dirty="0"/>
              <a:t>VM Vulnerability Assessments are not driven by Azure Policy.</a:t>
            </a:r>
          </a:p>
          <a:p>
            <a:pPr>
              <a:lnSpc>
                <a:spcPct val="100000"/>
              </a:lnSpc>
              <a:spcAft>
                <a:spcPts val="1000"/>
              </a:spcAft>
            </a:pPr>
            <a:endParaRPr lang="en-US" sz="1800" b="1" dirty="0"/>
          </a:p>
          <a:p>
            <a:pPr marL="514350" lvl="1" indent="-285750">
              <a:spcAft>
                <a:spcPts val="1000"/>
              </a:spcAft>
              <a:buFont typeface="Arial" panose="020B0604020202020204" pitchFamily="34" charset="0"/>
              <a:buChar char="•"/>
            </a:pPr>
            <a:r>
              <a:rPr lang="en-US" sz="1800" dirty="0" err="1"/>
              <a:t>Qualsys</a:t>
            </a:r>
            <a:r>
              <a:rPr lang="en-US" sz="1800" dirty="0"/>
              <a:t> agent or Microsoft solution</a:t>
            </a:r>
          </a:p>
          <a:p>
            <a:pPr marL="285750" indent="-285750">
              <a:lnSpc>
                <a:spcPct val="100000"/>
              </a:lnSpc>
              <a:spcAft>
                <a:spcPts val="1000"/>
              </a:spcAft>
              <a:buFont typeface="Arial" panose="020B0604020202020204" pitchFamily="34" charset="0"/>
              <a:buChar char="•"/>
            </a:pPr>
            <a:endParaRPr lang="en-US" sz="1800" dirty="0"/>
          </a:p>
          <a:p>
            <a:pPr>
              <a:lnSpc>
                <a:spcPct val="100000"/>
              </a:lnSpc>
              <a:spcAft>
                <a:spcPts val="1000"/>
              </a:spcAft>
            </a:pPr>
            <a:r>
              <a:rPr lang="en-US" sz="1800" dirty="0"/>
              <a:t>Enablement is done via Azure Policy</a:t>
            </a:r>
          </a:p>
          <a:p>
            <a:pPr>
              <a:lnSpc>
                <a:spcPct val="100000"/>
              </a:lnSpc>
              <a:spcAft>
                <a:spcPts val="1000"/>
              </a:spcAft>
            </a:pPr>
            <a:endParaRPr lang="en-US" sz="1800" dirty="0"/>
          </a:p>
          <a:p>
            <a:pPr marL="514350" lvl="1" indent="-285750">
              <a:spcAft>
                <a:spcPts val="1000"/>
              </a:spcAft>
              <a:buFont typeface="Arial" panose="020B0604020202020204" pitchFamily="34" charset="0"/>
              <a:buChar char="•"/>
            </a:pPr>
            <a:r>
              <a:rPr lang="en-US" sz="1800" dirty="0"/>
              <a:t>You will be notified via Policy is you are missing a VM Assessment Solution</a:t>
            </a:r>
          </a:p>
        </p:txBody>
      </p:sp>
    </p:spTree>
    <p:extLst>
      <p:ext uri="{BB962C8B-B14F-4D97-AF65-F5344CB8AC3E}">
        <p14:creationId xmlns:p14="http://schemas.microsoft.com/office/powerpoint/2010/main" val="3686985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Manual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#get all </a:t>
            </a:r>
            <a:r>
              <a:rPr lang="en-US" sz="1800" dirty="0" err="1"/>
              <a:t>vms</a:t>
            </a:r>
            <a:endParaRPr lang="en-US" sz="1800" dirty="0"/>
          </a:p>
          <a:p>
            <a:pPr>
              <a:lnSpc>
                <a:spcPct val="100000"/>
              </a:lnSpc>
              <a:spcAft>
                <a:spcPts val="1000"/>
              </a:spcAft>
            </a:pPr>
            <a:r>
              <a:rPr lang="en-US" sz="1800" dirty="0"/>
              <a:t>$</a:t>
            </a:r>
            <a:r>
              <a:rPr lang="en-US" sz="1800" dirty="0" err="1"/>
              <a:t>vms</a:t>
            </a:r>
            <a:r>
              <a:rPr lang="en-US" sz="1800" dirty="0"/>
              <a:t> = Get-</a:t>
            </a:r>
            <a:r>
              <a:rPr lang="en-US" sz="1800" dirty="0" err="1"/>
              <a:t>AzVM</a:t>
            </a:r>
            <a:endParaRPr lang="en-US" sz="1800" dirty="0"/>
          </a:p>
          <a:p>
            <a:pPr>
              <a:lnSpc>
                <a:spcPct val="100000"/>
              </a:lnSpc>
              <a:spcAft>
                <a:spcPts val="1000"/>
              </a:spcAft>
            </a:pPr>
            <a:r>
              <a:rPr lang="en-US" sz="1800" dirty="0"/>
              <a:t>#deploy...</a:t>
            </a:r>
          </a:p>
          <a:p>
            <a:pPr>
              <a:lnSpc>
                <a:spcPct val="100000"/>
              </a:lnSpc>
              <a:spcAft>
                <a:spcPts val="1000"/>
              </a:spcAft>
            </a:pPr>
            <a:r>
              <a:rPr lang="en-US" sz="1800" dirty="0"/>
              <a:t>foreach($</a:t>
            </a:r>
            <a:r>
              <a:rPr lang="en-US" sz="1800" dirty="0" err="1"/>
              <a:t>vm</a:t>
            </a:r>
            <a:r>
              <a:rPr lang="en-US" sz="1800" dirty="0"/>
              <a:t> in $</a:t>
            </a:r>
            <a:r>
              <a:rPr lang="en-US" sz="1800" dirty="0" err="1"/>
              <a:t>vms</a:t>
            </a:r>
            <a:r>
              <a:rPr lang="en-US" sz="1800" dirty="0"/>
              <a:t>)</a:t>
            </a:r>
          </a:p>
          <a:p>
            <a:pPr>
              <a:lnSpc>
                <a:spcPct val="100000"/>
              </a:lnSpc>
              <a:spcAft>
                <a:spcPts val="1000"/>
              </a:spcAft>
            </a:pPr>
            <a:r>
              <a:rPr lang="en-US" sz="1800" dirty="0"/>
              <a:t>{</a:t>
            </a:r>
          </a:p>
          <a:p>
            <a:pPr>
              <a:lnSpc>
                <a:spcPct val="100000"/>
              </a:lnSpc>
              <a:spcAft>
                <a:spcPts val="1000"/>
              </a:spcAft>
            </a:pPr>
            <a:r>
              <a:rPr lang="en-US" sz="1800" dirty="0"/>
              <a:t>$res = Invoke-</a:t>
            </a:r>
            <a:r>
              <a:rPr lang="en-US" sz="1800" dirty="0" err="1"/>
              <a:t>AzRestMethod</a:t>
            </a:r>
            <a:r>
              <a:rPr lang="en-US" sz="1800" dirty="0"/>
              <a:t> -Path ('{0}/providers/</a:t>
            </a:r>
            <a:r>
              <a:rPr lang="en-US" sz="1800" dirty="0" err="1"/>
              <a:t>Microsoft.Security</a:t>
            </a:r>
            <a:r>
              <a:rPr lang="en-US" sz="1800" dirty="0"/>
              <a:t>/</a:t>
            </a:r>
            <a:r>
              <a:rPr lang="en-US" sz="1800" dirty="0" err="1"/>
              <a:t>serverVulnerabilityAssessments</a:t>
            </a:r>
            <a:r>
              <a:rPr lang="en-US" sz="1800" dirty="0"/>
              <a:t>/</a:t>
            </a:r>
            <a:r>
              <a:rPr lang="en-US" sz="1800" dirty="0" err="1"/>
              <a:t>default?api-Version</a:t>
            </a:r>
            <a:r>
              <a:rPr lang="en-US" sz="1800" dirty="0"/>
              <a:t>=2015-06-01-preview' -f $vm.id) -Method PUT</a:t>
            </a:r>
          </a:p>
          <a:p>
            <a:pPr>
              <a:lnSpc>
                <a:spcPct val="100000"/>
              </a:lnSpc>
              <a:spcAft>
                <a:spcPts val="1000"/>
              </a:spcAft>
            </a:pPr>
            <a:r>
              <a:rPr lang="en-US" sz="1800" dirty="0"/>
              <a:t>}</a:t>
            </a:r>
            <a:endParaRPr lang="en-US" sz="1800" b="1" dirty="0"/>
          </a:p>
        </p:txBody>
      </p:sp>
    </p:spTree>
    <p:extLst>
      <p:ext uri="{BB962C8B-B14F-4D97-AF65-F5344CB8AC3E}">
        <p14:creationId xmlns:p14="http://schemas.microsoft.com/office/powerpoint/2010/main" val="376605113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Auto-provisioning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Utilize Microsoft Defender for Cloud to auto-provision a VM Assessment solution:</a:t>
            </a:r>
          </a:p>
        </p:txBody>
      </p:sp>
      <p:pic>
        <p:nvPicPr>
          <p:cNvPr id="4" name="Picture 3">
            <a:extLst>
              <a:ext uri="{FF2B5EF4-FFF2-40B4-BE49-F238E27FC236}">
                <a16:creationId xmlns:a16="http://schemas.microsoft.com/office/drawing/2014/main" id="{3E1272A9-3824-4493-93E8-9687B57A17C0}"/>
              </a:ext>
            </a:extLst>
          </p:cNvPr>
          <p:cNvPicPr>
            <a:picLocks noChangeAspect="1"/>
          </p:cNvPicPr>
          <p:nvPr/>
        </p:nvPicPr>
        <p:blipFill>
          <a:blip r:embed="rId3"/>
          <a:stretch>
            <a:fillRect/>
          </a:stretch>
        </p:blipFill>
        <p:spPr>
          <a:xfrm>
            <a:off x="1650224" y="2200868"/>
            <a:ext cx="8891553" cy="3222762"/>
          </a:xfrm>
          <a:prstGeom prst="rect">
            <a:avLst/>
          </a:prstGeom>
          <a:ln>
            <a:solidFill>
              <a:schemeClr val="accent1"/>
            </a:solidFill>
          </a:ln>
        </p:spPr>
      </p:pic>
    </p:spTree>
    <p:extLst>
      <p:ext uri="{BB962C8B-B14F-4D97-AF65-F5344CB8AC3E}">
        <p14:creationId xmlns:p14="http://schemas.microsoft.com/office/powerpoint/2010/main" val="12206259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339776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588963"/>
            <a:ext cx="4158362" cy="1709737"/>
          </a:xfrm>
        </p:spPr>
        <p:txBody>
          <a:bodyPr/>
          <a:lstStyle/>
          <a:p>
            <a:r>
              <a:rPr lang="en-US" dirty="0"/>
              <a:t>KQL</a:t>
            </a:r>
          </a:p>
        </p:txBody>
      </p:sp>
      <p:sp>
        <p:nvSpPr>
          <p:cNvPr id="5" name="Text Placeholder 4">
            <a:extLst>
              <a:ext uri="{FF2B5EF4-FFF2-40B4-BE49-F238E27FC236}">
                <a16:creationId xmlns:a16="http://schemas.microsoft.com/office/drawing/2014/main" id="{681DFE43-65BF-4279-BD41-736223344DEE}"/>
              </a:ext>
            </a:extLst>
          </p:cNvPr>
          <p:cNvSpPr>
            <a:spLocks noGrp="1"/>
          </p:cNvSpPr>
          <p:nvPr>
            <p:ph type="body" sz="quarter" idx="10"/>
          </p:nvPr>
        </p:nvSpPr>
        <p:spPr>
          <a:xfrm>
            <a:off x="584200" y="2552700"/>
            <a:ext cx="4162425" cy="3880043"/>
          </a:xfrm>
        </p:spPr>
        <p:txBody>
          <a:bodyPr/>
          <a:lstStyle/>
          <a:p>
            <a:pPr>
              <a:lnSpc>
                <a:spcPct val="100000"/>
              </a:lnSpc>
              <a:spcAft>
                <a:spcPts val="1000"/>
              </a:spcAft>
            </a:pPr>
            <a:r>
              <a:rPr lang="en-US" sz="2400" dirty="0"/>
              <a:t>Use the </a:t>
            </a:r>
            <a:r>
              <a:rPr lang="en-US" sz="2400" b="1" dirty="0" err="1"/>
              <a:t>securityresources</a:t>
            </a:r>
            <a:r>
              <a:rPr lang="en-US" sz="2400" dirty="0"/>
              <a:t> table in Azure Resource Graph to query for VM Assessment data.</a:t>
            </a:r>
          </a:p>
          <a:p>
            <a:pPr>
              <a:lnSpc>
                <a:spcPct val="100000"/>
              </a:lnSpc>
              <a:spcAft>
                <a:spcPts val="1000"/>
              </a:spcAft>
            </a:pPr>
            <a:endParaRPr lang="en-US" sz="2400" b="1" dirty="0"/>
          </a:p>
          <a:p>
            <a:pPr>
              <a:lnSpc>
                <a:spcPct val="100000"/>
              </a:lnSpc>
              <a:spcAft>
                <a:spcPts val="1000"/>
              </a:spcAft>
            </a:pPr>
            <a:r>
              <a:rPr lang="en-US" sz="2400" b="1" dirty="0" err="1"/>
              <a:t>Assessmentkey</a:t>
            </a:r>
            <a:r>
              <a:rPr lang="en-US" sz="2400" b="1" dirty="0"/>
              <a:t>: </a:t>
            </a:r>
            <a:r>
              <a:rPr lang="en-US" sz="1800" b="0" dirty="0">
                <a:solidFill>
                  <a:srgbClr val="A31515"/>
                </a:solidFill>
                <a:effectLst/>
                <a:latin typeface="Consolas" panose="020B0609020204030204" pitchFamily="49" charset="0"/>
              </a:rPr>
              <a:t>82e20e14-edc5-4373-bfc4-f13121257c37</a:t>
            </a:r>
            <a:endParaRPr lang="en-US" sz="1800" b="0" dirty="0">
              <a:solidFill>
                <a:srgbClr val="000000"/>
              </a:solidFill>
              <a:effectLst/>
              <a:latin typeface="Consolas" panose="020B0609020204030204" pitchFamily="49" charset="0"/>
            </a:endParaRPr>
          </a:p>
        </p:txBody>
      </p:sp>
      <p:pic>
        <p:nvPicPr>
          <p:cNvPr id="9" name="Picture Placeholder 8">
            <a:extLst>
              <a:ext uri="{FF2B5EF4-FFF2-40B4-BE49-F238E27FC236}">
                <a16:creationId xmlns:a16="http://schemas.microsoft.com/office/drawing/2014/main" id="{CA4FE83A-AA08-45D9-BB59-5092B0927F62}"/>
              </a:ext>
            </a:extLst>
          </p:cNvPr>
          <p:cNvPicPr>
            <a:picLocks noGrp="1" noChangeAspect="1"/>
          </p:cNvPicPr>
          <p:nvPr>
            <p:ph type="pic" sz="quarter" idx="11"/>
          </p:nvPr>
        </p:nvPicPr>
        <p:blipFill rotWithShape="1">
          <a:blip r:embed="rId3"/>
          <a:srcRect l="339" t="959" r="-1" b="379"/>
          <a:stretch/>
        </p:blipFill>
        <p:spPr>
          <a:xfrm>
            <a:off x="5152390" y="1749425"/>
            <a:ext cx="6807200" cy="3780518"/>
          </a:xfrm>
          <a:prstGeom prst="rect">
            <a:avLst/>
          </a:prstGeom>
          <a:ln>
            <a:solidFill>
              <a:schemeClr val="accent1"/>
            </a:solidFill>
          </a:ln>
        </p:spPr>
      </p:pic>
    </p:spTree>
    <p:extLst>
      <p:ext uri="{BB962C8B-B14F-4D97-AF65-F5344CB8AC3E}">
        <p14:creationId xmlns:p14="http://schemas.microsoft.com/office/powerpoint/2010/main" val="42865455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040832"/>
          </a:xfrm>
        </p:spPr>
        <p:txBody>
          <a:bodyPr/>
          <a:lstStyle/>
          <a:p>
            <a:pPr>
              <a:lnSpc>
                <a:spcPct val="100000"/>
              </a:lnSpc>
              <a:spcAft>
                <a:spcPts val="1000"/>
              </a:spcAft>
            </a:pPr>
            <a:r>
              <a:rPr lang="en-US" sz="1800" dirty="0"/>
              <a:t>SQL Vulnerability Assessments are not driven by Azure Policy.</a:t>
            </a:r>
          </a:p>
          <a:p>
            <a:pPr>
              <a:lnSpc>
                <a:spcPct val="100000"/>
              </a:lnSpc>
              <a:spcAft>
                <a:spcPts val="1000"/>
              </a:spcAft>
            </a:pPr>
            <a:endParaRPr lang="en-US" sz="1800" b="1" dirty="0"/>
          </a:p>
          <a:p>
            <a:pPr marL="514350" lvl="1" indent="-285750">
              <a:spcAft>
                <a:spcPts val="1000"/>
              </a:spcAft>
              <a:buFont typeface="Arial" panose="020B0604020202020204" pitchFamily="34" charset="0"/>
              <a:buChar char="•"/>
            </a:pPr>
            <a:r>
              <a:rPr lang="en-US" sz="1800" dirty="0" err="1"/>
              <a:t>Qualsys</a:t>
            </a:r>
            <a:r>
              <a:rPr lang="en-US" sz="1800" dirty="0"/>
              <a:t> agent or Microsoft solution</a:t>
            </a:r>
          </a:p>
          <a:p>
            <a:pPr marL="285750" indent="-285750">
              <a:lnSpc>
                <a:spcPct val="100000"/>
              </a:lnSpc>
              <a:spcAft>
                <a:spcPts val="1000"/>
              </a:spcAft>
              <a:buFont typeface="Arial" panose="020B0604020202020204" pitchFamily="34" charset="0"/>
              <a:buChar char="•"/>
            </a:pPr>
            <a:endParaRPr lang="en-US" sz="1800" dirty="0"/>
          </a:p>
          <a:p>
            <a:pPr>
              <a:lnSpc>
                <a:spcPct val="100000"/>
              </a:lnSpc>
              <a:spcAft>
                <a:spcPts val="1000"/>
              </a:spcAft>
            </a:pPr>
            <a:r>
              <a:rPr lang="en-US" sz="1800" dirty="0"/>
              <a:t>Enablement is done via Azure Policy</a:t>
            </a:r>
          </a:p>
          <a:p>
            <a:pPr>
              <a:lnSpc>
                <a:spcPct val="100000"/>
              </a:lnSpc>
              <a:spcAft>
                <a:spcPts val="1000"/>
              </a:spcAft>
            </a:pPr>
            <a:endParaRPr lang="en-US" sz="1800" dirty="0"/>
          </a:p>
          <a:p>
            <a:pPr marL="514350" lvl="1" indent="-285750">
              <a:spcAft>
                <a:spcPts val="1000"/>
              </a:spcAft>
              <a:buFont typeface="Arial" panose="020B0604020202020204" pitchFamily="34" charset="0"/>
              <a:buChar char="•"/>
            </a:pPr>
            <a:r>
              <a:rPr lang="en-US" sz="1800" dirty="0"/>
              <a:t>You will be notified via Policy is you are missing a VM Assessment Solution</a:t>
            </a:r>
          </a:p>
        </p:txBody>
      </p:sp>
    </p:spTree>
    <p:extLst>
      <p:ext uri="{BB962C8B-B14F-4D97-AF65-F5344CB8AC3E}">
        <p14:creationId xmlns:p14="http://schemas.microsoft.com/office/powerpoint/2010/main" val="70520602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Manual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 Get-</a:t>
            </a:r>
            <a:r>
              <a:rPr lang="en-US" sz="1800" dirty="0" err="1"/>
              <a:t>AzSqlDatabase</a:t>
            </a:r>
            <a:r>
              <a:rPr lang="en-US" sz="1800" dirty="0"/>
              <a:t> -</a:t>
            </a:r>
            <a:r>
              <a:rPr lang="en-US" sz="1800" dirty="0" err="1"/>
              <a:t>ResourceGroupName</a:t>
            </a:r>
            <a:r>
              <a:rPr lang="en-US" sz="1800" dirty="0"/>
              <a:t> "ResourceGroup01" -</a:t>
            </a:r>
            <a:r>
              <a:rPr lang="en-US" sz="1800" dirty="0" err="1"/>
              <a:t>ServerName</a:t>
            </a:r>
            <a:r>
              <a:rPr lang="en-US" sz="1800" dirty="0"/>
              <a:t> $"Server01" `</a:t>
            </a:r>
          </a:p>
          <a:p>
            <a:pPr>
              <a:lnSpc>
                <a:spcPct val="100000"/>
              </a:lnSpc>
              <a:spcAft>
                <a:spcPts val="1000"/>
              </a:spcAft>
            </a:pPr>
            <a:r>
              <a:rPr lang="en-US" sz="1800" dirty="0"/>
              <a:t>| where {$_.</a:t>
            </a:r>
            <a:r>
              <a:rPr lang="en-US" sz="1800" dirty="0" err="1"/>
              <a:t>DatabaseName</a:t>
            </a:r>
            <a:r>
              <a:rPr lang="en-US" sz="1800" dirty="0"/>
              <a:t> -ne "master"}  `</a:t>
            </a:r>
          </a:p>
          <a:p>
            <a:pPr>
              <a:lnSpc>
                <a:spcPct val="100000"/>
              </a:lnSpc>
              <a:spcAft>
                <a:spcPts val="1000"/>
              </a:spcAft>
            </a:pPr>
            <a:r>
              <a:rPr lang="en-US" sz="1800" dirty="0"/>
              <a:t>| Update-</a:t>
            </a:r>
            <a:r>
              <a:rPr lang="en-US" sz="1800" dirty="0" err="1"/>
              <a:t>AzSqlDatabaseVulnerabilityAssessmentSetting</a:t>
            </a:r>
            <a:r>
              <a:rPr lang="en-US" sz="1800" dirty="0"/>
              <a:t> `</a:t>
            </a:r>
          </a:p>
          <a:p>
            <a:pPr>
              <a:lnSpc>
                <a:spcPct val="100000"/>
              </a:lnSpc>
              <a:spcAft>
                <a:spcPts val="1000"/>
              </a:spcAft>
            </a:pPr>
            <a:r>
              <a:rPr lang="en-US" sz="1800" dirty="0"/>
              <a:t>               -</a:t>
            </a:r>
            <a:r>
              <a:rPr lang="en-US" sz="1800" dirty="0" err="1"/>
              <a:t>StorageAccountName</a:t>
            </a:r>
            <a:r>
              <a:rPr lang="en-US" sz="1800" dirty="0"/>
              <a:t> "</a:t>
            </a:r>
            <a:r>
              <a:rPr lang="en-US" sz="1800" dirty="0" err="1"/>
              <a:t>mystorage</a:t>
            </a:r>
            <a:r>
              <a:rPr lang="en-US" sz="1800" dirty="0"/>
              <a:t>" `</a:t>
            </a:r>
          </a:p>
          <a:p>
            <a:pPr>
              <a:lnSpc>
                <a:spcPct val="100000"/>
              </a:lnSpc>
              <a:spcAft>
                <a:spcPts val="1000"/>
              </a:spcAft>
            </a:pPr>
            <a:r>
              <a:rPr lang="en-US" sz="1800" dirty="0"/>
              <a:t>               -</a:t>
            </a:r>
            <a:r>
              <a:rPr lang="en-US" sz="1800" dirty="0" err="1"/>
              <a:t>ScanResultsContainerName</a:t>
            </a:r>
            <a:r>
              <a:rPr lang="en-US" sz="1800" dirty="0"/>
              <a:t> "vulnerability-assessment" `</a:t>
            </a:r>
          </a:p>
          <a:p>
            <a:pPr>
              <a:lnSpc>
                <a:spcPct val="100000"/>
              </a:lnSpc>
              <a:spcAft>
                <a:spcPts val="1000"/>
              </a:spcAft>
            </a:pPr>
            <a:r>
              <a:rPr lang="en-US" sz="1800" dirty="0"/>
              <a:t>               -</a:t>
            </a:r>
            <a:r>
              <a:rPr lang="en-US" sz="1800" dirty="0" err="1"/>
              <a:t>RecurringScansInterval</a:t>
            </a:r>
            <a:r>
              <a:rPr lang="en-US" sz="1800" dirty="0"/>
              <a:t> Weekly `</a:t>
            </a:r>
          </a:p>
          <a:p>
            <a:pPr>
              <a:lnSpc>
                <a:spcPct val="100000"/>
              </a:lnSpc>
              <a:spcAft>
                <a:spcPts val="1000"/>
              </a:spcAft>
            </a:pPr>
            <a:r>
              <a:rPr lang="en-US" sz="1800" dirty="0"/>
              <a:t>               -</a:t>
            </a:r>
            <a:r>
              <a:rPr lang="en-US" sz="1800" dirty="0" err="1"/>
              <a:t>EmailSubscriptionAdmins</a:t>
            </a:r>
            <a:r>
              <a:rPr lang="en-US" sz="1800" dirty="0"/>
              <a:t> $true `</a:t>
            </a:r>
          </a:p>
          <a:p>
            <a:pPr>
              <a:lnSpc>
                <a:spcPct val="100000"/>
              </a:lnSpc>
              <a:spcAft>
                <a:spcPts val="1000"/>
              </a:spcAft>
            </a:pPr>
            <a:r>
              <a:rPr lang="en-US" sz="1800" dirty="0"/>
              <a:t>	-</a:t>
            </a:r>
            <a:r>
              <a:rPr lang="en-US" sz="1800" dirty="0" err="1"/>
              <a:t>NotificationEmail</a:t>
            </a:r>
            <a:r>
              <a:rPr lang="en-US" sz="1800" dirty="0"/>
              <a:t> @("mail1@mail.com" , "mail2@mail.com")</a:t>
            </a:r>
            <a:endParaRPr lang="en-US" sz="1800" b="1" dirty="0"/>
          </a:p>
        </p:txBody>
      </p:sp>
    </p:spTree>
    <p:extLst>
      <p:ext uri="{BB962C8B-B14F-4D97-AF65-F5344CB8AC3E}">
        <p14:creationId xmlns:p14="http://schemas.microsoft.com/office/powerpoint/2010/main" val="5030049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 Knowledge</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sz="quarter" idx="10"/>
          </p:nvPr>
        </p:nvSpPr>
        <p:spPr>
          <a:xfrm>
            <a:off x="584200" y="1435497"/>
            <a:ext cx="11018520" cy="2720745"/>
          </a:xfrm>
        </p:spPr>
        <p:txBody>
          <a:bodyPr/>
          <a:lstStyle/>
          <a:p>
            <a:r>
              <a:rPr lang="en-US" dirty="0"/>
              <a:t>AZ-500 - Microsoft Azure Security Technologies</a:t>
            </a:r>
          </a:p>
          <a:p>
            <a:pPr marL="428625" lvl="2" indent="0">
              <a:buNone/>
            </a:pPr>
            <a:r>
              <a:rPr lang="en-US" sz="2000" dirty="0">
                <a:hlinkClick r:id="rId2"/>
              </a:rPr>
              <a:t>https://query.prod.cms.rt.microsoft.com/cms/api/am/binary/RE3VC70</a:t>
            </a:r>
            <a:r>
              <a:rPr lang="en-US" sz="2000" dirty="0"/>
              <a:t> </a:t>
            </a:r>
          </a:p>
          <a:p>
            <a:endParaRPr lang="en-US" dirty="0"/>
          </a:p>
          <a:p>
            <a:r>
              <a:rPr lang="en-US" dirty="0"/>
              <a:t>SC-200 - Microsoft Security Operations Analyst</a:t>
            </a:r>
          </a:p>
          <a:p>
            <a:pPr marL="428625" lvl="2" indent="0">
              <a:buNone/>
            </a:pPr>
            <a:r>
              <a:rPr lang="en-US" sz="2000" dirty="0">
                <a:hlinkClick r:id="rId3"/>
              </a:rPr>
              <a:t>https://query.prod.cms.rt.microsoft.com/cms/api/am/binary/RE4Myp3</a:t>
            </a:r>
            <a:r>
              <a:rPr lang="en-US" sz="2000" dirty="0"/>
              <a:t> </a:t>
            </a:r>
          </a:p>
          <a:p>
            <a:pPr marL="0" indent="0">
              <a:buNone/>
            </a:pPr>
            <a:endParaRPr lang="en-US" dirty="0"/>
          </a:p>
        </p:txBody>
      </p:sp>
      <p:pic>
        <p:nvPicPr>
          <p:cNvPr id="4" name="Picture 3" descr="Icon&#10;&#10;Description automatically generated">
            <a:extLst>
              <a:ext uri="{FF2B5EF4-FFF2-40B4-BE49-F238E27FC236}">
                <a16:creationId xmlns:a16="http://schemas.microsoft.com/office/drawing/2014/main" id="{F29D2A0E-5AA8-43B0-94EF-0885C4366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831" y="4098576"/>
            <a:ext cx="2834214" cy="1677050"/>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2793B4F5-B2B5-46C9-B79B-1AC55ED64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662" y="4102894"/>
            <a:ext cx="1681368" cy="1681368"/>
          </a:xfrm>
          <a:prstGeom prst="rect">
            <a:avLst/>
          </a:prstGeom>
        </p:spPr>
      </p:pic>
    </p:spTree>
    <p:extLst>
      <p:ext uri="{BB962C8B-B14F-4D97-AF65-F5344CB8AC3E}">
        <p14:creationId xmlns:p14="http://schemas.microsoft.com/office/powerpoint/2010/main" val="4972399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Auto-provisioning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 Auto-provisioning available.</a:t>
            </a:r>
          </a:p>
        </p:txBody>
      </p:sp>
    </p:spTree>
    <p:extLst>
      <p:ext uri="{BB962C8B-B14F-4D97-AF65-F5344CB8AC3E}">
        <p14:creationId xmlns:p14="http://schemas.microsoft.com/office/powerpoint/2010/main" val="16160854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714385"/>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Microsoft Defender for Cloud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marL="514350" lvl="1" indent="-285750">
              <a:spcAft>
                <a:spcPts val="1000"/>
              </a:spcAft>
              <a:buFont typeface="Arial" panose="020B0604020202020204" pitchFamily="34" charset="0"/>
              <a:buChar char="•"/>
            </a:pPr>
            <a:r>
              <a:rPr lang="en-US" sz="1800" dirty="0"/>
              <a:t>File and registry key creation or removal</a:t>
            </a:r>
          </a:p>
          <a:p>
            <a:pPr marL="514350" lvl="1" indent="-285750">
              <a:spcAft>
                <a:spcPts val="1000"/>
              </a:spcAft>
              <a:buFont typeface="Arial" panose="020B0604020202020204" pitchFamily="34" charset="0"/>
              <a:buChar char="•"/>
            </a:pPr>
            <a:r>
              <a:rPr lang="en-US" sz="1800" dirty="0"/>
              <a:t>File modifications (changes in file size, access control lists, and hash of the content)</a:t>
            </a:r>
          </a:p>
          <a:p>
            <a:pPr marL="514350" lvl="1" indent="-285750">
              <a:spcAft>
                <a:spcPts val="1000"/>
              </a:spcAft>
              <a:buFont typeface="Arial" panose="020B0604020202020204" pitchFamily="34" charset="0"/>
              <a:buChar char="•"/>
            </a:pPr>
            <a:r>
              <a:rPr lang="en-US" sz="1800" dirty="0"/>
              <a:t>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Microsoft Defender for Cloud's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79781534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a:t>
            </a:r>
          </a:p>
        </p:txBody>
      </p:sp>
      <p:sp>
        <p:nvSpPr>
          <p:cNvPr id="8" name="TextBox 7">
            <a:extLst>
              <a:ext uri="{FF2B5EF4-FFF2-40B4-BE49-F238E27FC236}">
                <a16:creationId xmlns:a16="http://schemas.microsoft.com/office/drawing/2014/main" id="{66FC4D61-D1B1-493B-88FA-A465DC873EEC}"/>
              </a:ext>
            </a:extLst>
          </p:cNvPr>
          <p:cNvSpPr txBox="1"/>
          <p:nvPr/>
        </p:nvSpPr>
        <p:spPr>
          <a:xfrm>
            <a:off x="588263" y="1435100"/>
            <a:ext cx="9058300" cy="400110"/>
          </a:xfrm>
          <a:prstGeom prst="rect">
            <a:avLst/>
          </a:prstGeom>
          <a:noFill/>
        </p:spPr>
        <p:txBody>
          <a:bodyPr wrap="square">
            <a:spAutoFit/>
          </a:bodyPr>
          <a:lstStyle/>
          <a:p>
            <a:pPr>
              <a:lnSpc>
                <a:spcPct val="100000"/>
              </a:lnSpc>
              <a:spcAft>
                <a:spcPts val="1000"/>
              </a:spcAft>
            </a:pPr>
            <a:r>
              <a:rPr lang="en-US" sz="2000" dirty="0"/>
              <a:t>Use the </a:t>
            </a:r>
            <a:r>
              <a:rPr lang="en-US" sz="2000" b="1" dirty="0" err="1"/>
              <a:t>ConfigurationChange</a:t>
            </a:r>
            <a:r>
              <a:rPr lang="en-US" sz="2000" dirty="0"/>
              <a:t> table to query for FIM logs.</a:t>
            </a:r>
            <a:endParaRPr lang="en-US" sz="2000" b="1" dirty="0"/>
          </a:p>
        </p:txBody>
      </p:sp>
      <p:pic>
        <p:nvPicPr>
          <p:cNvPr id="9" name="Content Placeholder 8">
            <a:extLst>
              <a:ext uri="{FF2B5EF4-FFF2-40B4-BE49-F238E27FC236}">
                <a16:creationId xmlns:a16="http://schemas.microsoft.com/office/drawing/2014/main" id="{D6CAF0C1-95E2-4756-9466-FB6FC861B353}"/>
              </a:ext>
            </a:extLst>
          </p:cNvPr>
          <p:cNvPicPr>
            <a:picLocks noGrp="1" noChangeAspect="1"/>
          </p:cNvPicPr>
          <p:nvPr>
            <p:ph sz="quarter" idx="10"/>
          </p:nvPr>
        </p:nvPicPr>
        <p:blipFill>
          <a:blip r:embed="rId3"/>
          <a:stretch>
            <a:fillRect/>
          </a:stretch>
        </p:blipFill>
        <p:spPr>
          <a:xfrm>
            <a:off x="3272971" y="2065023"/>
            <a:ext cx="6373592" cy="4335777"/>
          </a:xfrm>
          <a:prstGeom prst="rect">
            <a:avLst/>
          </a:prstGeom>
          <a:ln>
            <a:solidFill>
              <a:schemeClr val="accent1"/>
            </a:solidFill>
          </a:ln>
        </p:spPr>
      </p:pic>
    </p:spTree>
    <p:extLst>
      <p:ext uri="{BB962C8B-B14F-4D97-AF65-F5344CB8AC3E}">
        <p14:creationId xmlns:p14="http://schemas.microsoft.com/office/powerpoint/2010/main" val="384756674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a:t>
            </a:r>
          </a:p>
          <a:p>
            <a:pPr>
              <a:lnSpc>
                <a:spcPct val="100000"/>
              </a:lnSpc>
              <a:spcAft>
                <a:spcPts val="1000"/>
              </a:spcAft>
            </a:pPr>
            <a:r>
              <a:rPr lang="en-US" sz="1800" dirty="0"/>
              <a:t>| order by Computer, </a:t>
            </a:r>
            <a:r>
              <a:rPr lang="en-US" sz="1800" dirty="0" err="1"/>
              <a:t>RegistryKey</a:t>
            </a:r>
            <a:endParaRPr lang="en-US" sz="1800" dirty="0"/>
          </a:p>
          <a:p>
            <a:pPr>
              <a:lnSpc>
                <a:spcPct val="100000"/>
              </a:lnSpc>
              <a:spcAft>
                <a:spcPts val="1000"/>
              </a:spcAft>
            </a:pPr>
            <a:endParaRPr lang="en-US" sz="1800" b="1" dirty="0"/>
          </a:p>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 'Files')</a:t>
            </a:r>
          </a:p>
          <a:p>
            <a:pPr>
              <a:lnSpc>
                <a:spcPct val="100000"/>
              </a:lnSpc>
              <a:spcAft>
                <a:spcPts val="1000"/>
              </a:spcAft>
            </a:pPr>
            <a:r>
              <a:rPr lang="en-US" sz="1800" dirty="0"/>
              <a:t>| summarize count() by Computer, </a:t>
            </a:r>
            <a:r>
              <a:rPr lang="en-US" sz="1800" dirty="0" err="1"/>
              <a:t>ConfigChangeType</a:t>
            </a:r>
            <a:endParaRPr lang="en-US" sz="1800" dirty="0"/>
          </a:p>
        </p:txBody>
      </p:sp>
    </p:spTree>
    <p:extLst>
      <p:ext uri="{BB962C8B-B14F-4D97-AF65-F5344CB8AC3E}">
        <p14:creationId xmlns:p14="http://schemas.microsoft.com/office/powerpoint/2010/main" val="167728550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pic>
        <p:nvPicPr>
          <p:cNvPr id="5" name="Content Placeholder 4">
            <a:extLst>
              <a:ext uri="{FF2B5EF4-FFF2-40B4-BE49-F238E27FC236}">
                <a16:creationId xmlns:a16="http://schemas.microsoft.com/office/drawing/2014/main" id="{A20CD684-2BFB-4EE1-A843-C2D90B0F4562}"/>
              </a:ext>
            </a:extLst>
          </p:cNvPr>
          <p:cNvPicPr>
            <a:picLocks noGrp="1" noChangeAspect="1"/>
          </p:cNvPicPr>
          <p:nvPr>
            <p:ph sz="quarter" idx="10"/>
          </p:nvPr>
        </p:nvPicPr>
        <p:blipFill>
          <a:blip r:embed="rId3"/>
          <a:stretch>
            <a:fillRect/>
          </a:stretch>
        </p:blipFill>
        <p:spPr>
          <a:xfrm>
            <a:off x="2125193" y="1435100"/>
            <a:ext cx="7936852" cy="4833938"/>
          </a:xfrm>
          <a:prstGeom prst="rect">
            <a:avLst/>
          </a:prstGeom>
          <a:ln>
            <a:solidFill>
              <a:schemeClr val="accent1"/>
            </a:solidFill>
          </a:ln>
        </p:spPr>
      </p:pic>
    </p:spTree>
    <p:extLst>
      <p:ext uri="{BB962C8B-B14F-4D97-AF65-F5344CB8AC3E}">
        <p14:creationId xmlns:p14="http://schemas.microsoft.com/office/powerpoint/2010/main" val="159654466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Agent Deployment (Pre-req)</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t>
            </a:r>
            <a:r>
              <a:rPr lang="en-US" sz="1800" dirty="0" err="1"/>
              <a:t>PublicSettings</a:t>
            </a:r>
            <a:r>
              <a:rPr lang="en-US" sz="1800" dirty="0"/>
              <a:t> = @{"workspaceId" = $</a:t>
            </a:r>
            <a:r>
              <a:rPr lang="en-US" sz="1800" dirty="0" err="1"/>
              <a:t>workspaceId</a:t>
            </a:r>
            <a:r>
              <a:rPr lang="en-US" sz="1800" dirty="0"/>
              <a:t> }</a:t>
            </a:r>
          </a:p>
          <a:p>
            <a:pPr>
              <a:lnSpc>
                <a:spcPct val="100000"/>
              </a:lnSpc>
              <a:spcAft>
                <a:spcPts val="1000"/>
              </a:spcAft>
            </a:pPr>
            <a:endParaRPr lang="en-US" sz="1800" dirty="0"/>
          </a:p>
          <a:p>
            <a:pPr>
              <a:lnSpc>
                <a:spcPct val="100000"/>
              </a:lnSpc>
              <a:spcAft>
                <a:spcPts val="1000"/>
              </a:spcAft>
            </a:pPr>
            <a:r>
              <a:rPr lang="en-US" sz="1800" dirty="0"/>
              <a:t>$</a:t>
            </a:r>
            <a:r>
              <a:rPr lang="en-US" sz="1800" dirty="0" err="1"/>
              <a:t>ProtectedSettings</a:t>
            </a:r>
            <a:r>
              <a:rPr lang="en-US" sz="1800" dirty="0"/>
              <a:t> = @{"workspaceKey" = $</a:t>
            </a:r>
            <a:r>
              <a:rPr lang="en-US" sz="1800" dirty="0" err="1"/>
              <a:t>workspaceKey</a:t>
            </a:r>
            <a:r>
              <a:rPr lang="en-US" sz="1800" dirty="0"/>
              <a:t> }</a:t>
            </a:r>
          </a:p>
          <a:p>
            <a:pPr>
              <a:lnSpc>
                <a:spcPct val="100000"/>
              </a:lnSpc>
              <a:spcAft>
                <a:spcPts val="1000"/>
              </a:spcAft>
            </a:pPr>
            <a:endParaRPr lang="en-US" sz="1800" dirty="0"/>
          </a:p>
          <a:p>
            <a:pPr>
              <a:lnSpc>
                <a:spcPct val="100000"/>
              </a:lnSpc>
              <a:spcAft>
                <a:spcPts val="1000"/>
              </a:spcAft>
            </a:pPr>
            <a:r>
              <a:rPr lang="en-US" sz="1800" dirty="0"/>
              <a:t>Set-</a:t>
            </a:r>
            <a:r>
              <a:rPr lang="en-US" sz="1800" dirty="0" err="1"/>
              <a:t>AzVMExtension</a:t>
            </a:r>
            <a:r>
              <a:rPr lang="en-US" sz="1800" dirty="0"/>
              <a:t> -</a:t>
            </a:r>
            <a:r>
              <a:rPr lang="en-US" sz="1800" dirty="0" err="1"/>
              <a:t>ResourceGroupName</a:t>
            </a:r>
            <a:r>
              <a:rPr lang="en-US" sz="1800" dirty="0"/>
              <a:t> $</a:t>
            </a:r>
            <a:r>
              <a:rPr lang="en-US" sz="1800" dirty="0" err="1"/>
              <a:t>rg.ResourceGroupName</a:t>
            </a:r>
            <a:r>
              <a:rPr lang="en-US" sz="1800" dirty="0"/>
              <a:t> -Location $</a:t>
            </a:r>
            <a:r>
              <a:rPr lang="en-US" sz="1800" dirty="0" err="1"/>
              <a:t>vm.Location</a:t>
            </a:r>
            <a:r>
              <a:rPr lang="en-US" sz="1800" dirty="0"/>
              <a:t> -</a:t>
            </a:r>
            <a:r>
              <a:rPr lang="en-US" sz="1800" dirty="0" err="1"/>
              <a:t>VMName</a:t>
            </a:r>
            <a:r>
              <a:rPr lang="en-US" sz="1800" dirty="0"/>
              <a:t> $</a:t>
            </a:r>
            <a:r>
              <a:rPr lang="en-US" sz="1800" dirty="0" err="1"/>
              <a:t>vm.Name</a:t>
            </a:r>
            <a:r>
              <a:rPr lang="en-US" sz="1800" dirty="0"/>
              <a:t> -Name "</a:t>
            </a:r>
            <a:r>
              <a:rPr lang="en-US" sz="1800" dirty="0" err="1"/>
              <a:t>MicrosoftMonitoringAgent</a:t>
            </a:r>
            <a:r>
              <a:rPr lang="en-US" sz="1800" dirty="0"/>
              <a:t>" -Publisher "</a:t>
            </a:r>
            <a:r>
              <a:rPr lang="en-US" sz="1800" dirty="0" err="1"/>
              <a:t>Microsoft.EnterpriseCloud.Monitoring</a:t>
            </a:r>
            <a:r>
              <a:rPr lang="en-US" sz="1800" dirty="0"/>
              <a:t>" -Type "</a:t>
            </a:r>
            <a:r>
              <a:rPr lang="en-US" sz="1800" dirty="0" err="1"/>
              <a:t>Microsoft.EnterpriseCloud.Monitoring.MicrosoftMonitoringAgent</a:t>
            </a:r>
            <a:r>
              <a:rPr lang="en-US" sz="1800" dirty="0"/>
              <a:t>" -</a:t>
            </a:r>
            <a:r>
              <a:rPr lang="en-US" sz="1800" dirty="0" err="1"/>
              <a:t>TypeHandlerVersion</a:t>
            </a:r>
            <a:r>
              <a:rPr lang="en-US" sz="1800" dirty="0"/>
              <a:t> "1.1" -Settings $</a:t>
            </a:r>
            <a:r>
              <a:rPr lang="en-US" sz="1800" dirty="0" err="1"/>
              <a:t>PublicSettings</a:t>
            </a:r>
            <a:r>
              <a:rPr lang="en-US" sz="1800" dirty="0"/>
              <a:t> -</a:t>
            </a:r>
            <a:r>
              <a:rPr lang="en-US" sz="1800" dirty="0" err="1"/>
              <a:t>ProtectedSettings</a:t>
            </a:r>
            <a:r>
              <a:rPr lang="en-US" sz="1800" dirty="0"/>
              <a:t> $</a:t>
            </a:r>
            <a:r>
              <a:rPr lang="en-US" sz="1800" dirty="0" err="1"/>
              <a:t>ProtectedSettings</a:t>
            </a:r>
            <a:r>
              <a:rPr lang="en-US" sz="1800" dirty="0"/>
              <a:t>;</a:t>
            </a:r>
            <a:endParaRPr lang="en-US" sz="1800" b="1" dirty="0"/>
          </a:p>
        </p:txBody>
      </p:sp>
    </p:spTree>
    <p:extLst>
      <p:ext uri="{BB962C8B-B14F-4D97-AF65-F5344CB8AC3E}">
        <p14:creationId xmlns:p14="http://schemas.microsoft.com/office/powerpoint/2010/main" val="4107222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 (Change Tracking)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ChangeTracking</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385651620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9319610" cy="3559949"/>
          </a:xfrm>
        </p:spPr>
        <p:txBody>
          <a:bodyPr/>
          <a:lstStyle/>
          <a:p>
            <a:pPr>
              <a:lnSpc>
                <a:spcPct val="100000"/>
              </a:lnSpc>
            </a:pPr>
            <a:r>
              <a:rPr lang="en-US" sz="1800" dirty="0">
                <a:solidFill>
                  <a:schemeClr val="accent1"/>
                </a:solidFill>
                <a:latin typeface="+mj-lt"/>
              </a:rPr>
              <a:t>Kubernetes clusters </a:t>
            </a:r>
            <a:r>
              <a:rPr lang="en-US" sz="1800" dirty="0"/>
              <a:t>- Continuous assessment of your clusters to provide </a:t>
            </a:r>
          </a:p>
          <a:p>
            <a:pPr>
              <a:lnSpc>
                <a:spcPct val="100000"/>
              </a:lnSpc>
              <a:spcBef>
                <a:spcPts val="0"/>
              </a:spcBef>
            </a:pPr>
            <a:r>
              <a:rPr lang="en-US" sz="1800" dirty="0"/>
              <a:t>visibility into misconfigurations and guidelines to help you mitigate </a:t>
            </a:r>
          </a:p>
          <a:p>
            <a:pPr>
              <a:lnSpc>
                <a:spcPct val="100000"/>
              </a:lnSpc>
              <a:spcBef>
                <a:spcPts val="0"/>
              </a:spcBef>
            </a:pPr>
            <a:r>
              <a:rPr lang="en-US" sz="1800" dirty="0"/>
              <a:t>identified threats.</a:t>
            </a:r>
          </a:p>
          <a:p>
            <a:pPr>
              <a:lnSpc>
                <a:spcPct val="100000"/>
              </a:lnSpc>
              <a:spcAft>
                <a:spcPts val="1000"/>
              </a:spcAft>
            </a:pPr>
            <a:endParaRPr lang="en-US" sz="1800" dirty="0"/>
          </a:p>
          <a:p>
            <a:pPr>
              <a:lnSpc>
                <a:spcPct val="100000"/>
              </a:lnSpc>
              <a:spcAft>
                <a:spcPts val="1000"/>
              </a:spcAft>
            </a:pPr>
            <a:r>
              <a:rPr lang="en-US" sz="1800" dirty="0">
                <a:solidFill>
                  <a:schemeClr val="accent1"/>
                </a:solidFill>
                <a:latin typeface="+mj-lt"/>
              </a:rPr>
              <a:t>Container hosts </a:t>
            </a:r>
            <a:r>
              <a:rPr lang="en-US" sz="1800" dirty="0"/>
              <a:t>-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solidFill>
                  <a:schemeClr val="accent1"/>
                </a:solidFill>
                <a:latin typeface="+mj-lt"/>
              </a:rPr>
              <a:t>Azure Container Registry (ACR) </a:t>
            </a:r>
            <a:r>
              <a:rPr lang="en-US" sz="1800" dirty="0"/>
              <a:t>- Vulnerability assessment and management tools for the images in your Azure Resource Manager-based ACR registries</a:t>
            </a:r>
          </a:p>
          <a:p>
            <a:endParaRPr lang="en-US" sz="1800" b="1" dirty="0"/>
          </a:p>
        </p:txBody>
      </p:sp>
      <p:pic>
        <p:nvPicPr>
          <p:cNvPr id="5" name="Graphic 4">
            <a:extLst>
              <a:ext uri="{FF2B5EF4-FFF2-40B4-BE49-F238E27FC236}">
                <a16:creationId xmlns:a16="http://schemas.microsoft.com/office/drawing/2014/main" id="{758F267E-3685-4D6E-8E66-CB8C33939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8828" y="1333500"/>
            <a:ext cx="1077690" cy="1077690"/>
          </a:xfrm>
          <a:prstGeom prst="rect">
            <a:avLst/>
          </a:prstGeom>
        </p:spPr>
      </p:pic>
      <p:grpSp>
        <p:nvGrpSpPr>
          <p:cNvPr id="11" name="Group 10">
            <a:extLst>
              <a:ext uri="{FF2B5EF4-FFF2-40B4-BE49-F238E27FC236}">
                <a16:creationId xmlns:a16="http://schemas.microsoft.com/office/drawing/2014/main" id="{8EA3F221-189A-42FC-8B85-6FCC2D92516F}"/>
              </a:ext>
            </a:extLst>
          </p:cNvPr>
          <p:cNvGrpSpPr/>
          <p:nvPr/>
        </p:nvGrpSpPr>
        <p:grpSpPr>
          <a:xfrm>
            <a:off x="10033001" y="1333500"/>
            <a:ext cx="1197082" cy="1138746"/>
            <a:chOff x="5661625" y="292100"/>
            <a:chExt cx="825007" cy="784803"/>
          </a:xfrm>
        </p:grpSpPr>
        <p:pic>
          <p:nvPicPr>
            <p:cNvPr id="10" name="Graphic 9">
              <a:extLst>
                <a:ext uri="{FF2B5EF4-FFF2-40B4-BE49-F238E27FC236}">
                  <a16:creationId xmlns:a16="http://schemas.microsoft.com/office/drawing/2014/main" id="{6B71BC83-54C5-4B28-9887-B02DDD9834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1625" y="292100"/>
              <a:ext cx="742724" cy="742724"/>
            </a:xfrm>
            <a:prstGeom prst="rect">
              <a:avLst/>
            </a:prstGeom>
          </p:spPr>
        </p:pic>
        <p:pic>
          <p:nvPicPr>
            <p:cNvPr id="13" name="Graphic 12">
              <a:extLst>
                <a:ext uri="{FF2B5EF4-FFF2-40B4-BE49-F238E27FC236}">
                  <a16:creationId xmlns:a16="http://schemas.microsoft.com/office/drawing/2014/main" id="{4D196E81-CCA2-499D-A505-BCFB6E5CD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7013" y="687284"/>
              <a:ext cx="389619" cy="389619"/>
            </a:xfrm>
            <a:prstGeom prst="rect">
              <a:avLst/>
            </a:prstGeom>
          </p:spPr>
        </p:pic>
      </p:grpSp>
    </p:spTree>
    <p:extLst>
      <p:ext uri="{BB962C8B-B14F-4D97-AF65-F5344CB8AC3E}">
        <p14:creationId xmlns:p14="http://schemas.microsoft.com/office/powerpoint/2010/main" val="24239233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8B3FFE8-6368-4646-A9FA-27E6406BD5CC}"/>
              </a:ext>
            </a:extLst>
          </p:cNvPr>
          <p:cNvSpPr/>
          <p:nvPr/>
        </p:nvSpPr>
        <p:spPr bwMode="auto">
          <a:xfrm>
            <a:off x="584199" y="1666186"/>
            <a:ext cx="5362575"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Day 1</a:t>
            </a:r>
          </a:p>
        </p:txBody>
      </p:sp>
      <p:sp>
        <p:nvSpPr>
          <p:cNvPr id="12" name="Rectangle 11">
            <a:extLst>
              <a:ext uri="{FF2B5EF4-FFF2-40B4-BE49-F238E27FC236}">
                <a16:creationId xmlns:a16="http://schemas.microsoft.com/office/drawing/2014/main" id="{040CC383-ED9E-4420-A83C-F02FAD4D1986}"/>
              </a:ext>
            </a:extLst>
          </p:cNvPr>
          <p:cNvSpPr/>
          <p:nvPr/>
        </p:nvSpPr>
        <p:spPr bwMode="auto">
          <a:xfrm>
            <a:off x="6244207" y="1666186"/>
            <a:ext cx="5362575"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Day 2</a:t>
            </a:r>
          </a:p>
        </p:txBody>
      </p:sp>
      <p:sp>
        <p:nvSpPr>
          <p:cNvPr id="2" name="Title 1">
            <a:extLst>
              <a:ext uri="{FF2B5EF4-FFF2-40B4-BE49-F238E27FC236}">
                <a16:creationId xmlns:a16="http://schemas.microsoft.com/office/drawing/2014/main" id="{D1297903-F477-4ACF-9A0D-69F6D5BC0F06}"/>
              </a:ext>
            </a:extLst>
          </p:cNvPr>
          <p:cNvSpPr>
            <a:spLocks noGrp="1"/>
          </p:cNvSpPr>
          <p:nvPr>
            <p:ph type="title"/>
          </p:nvPr>
        </p:nvSpPr>
        <p:spPr/>
        <p:txBody>
          <a:bodyPr/>
          <a:lstStyle/>
          <a:p>
            <a:r>
              <a:rPr lang="en-US" dirty="0"/>
              <a:t>Better Together: Overview</a:t>
            </a:r>
          </a:p>
        </p:txBody>
      </p:sp>
      <p:sp>
        <p:nvSpPr>
          <p:cNvPr id="17" name="Rectangle 16">
            <a:extLst>
              <a:ext uri="{FF2B5EF4-FFF2-40B4-BE49-F238E27FC236}">
                <a16:creationId xmlns:a16="http://schemas.microsoft.com/office/drawing/2014/main" id="{7A5B8BB8-E32F-4320-A413-0032A499519D}"/>
              </a:ext>
            </a:extLst>
          </p:cNvPr>
          <p:cNvSpPr/>
          <p:nvPr/>
        </p:nvSpPr>
        <p:spPr bwMode="auto">
          <a:xfrm>
            <a:off x="584196" y="251102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Welcome</a:t>
            </a:r>
          </a:p>
        </p:txBody>
      </p:sp>
      <p:pic>
        <p:nvPicPr>
          <p:cNvPr id="18" name="Picture 17">
            <a:extLst>
              <a:ext uri="{FF2B5EF4-FFF2-40B4-BE49-F238E27FC236}">
                <a16:creationId xmlns:a16="http://schemas.microsoft.com/office/drawing/2014/main" id="{49B24873-E597-4814-8E3E-69E73BE2850A}"/>
              </a:ext>
            </a:extLst>
          </p:cNvPr>
          <p:cNvPicPr>
            <a:picLocks noChangeAspect="1"/>
          </p:cNvPicPr>
          <p:nvPr/>
        </p:nvPicPr>
        <p:blipFill>
          <a:blip r:embed="rId2"/>
          <a:stretch>
            <a:fillRect/>
          </a:stretch>
        </p:blipFill>
        <p:spPr>
          <a:xfrm>
            <a:off x="-5004916" y="1616060"/>
            <a:ext cx="4348194" cy="5238788"/>
          </a:xfrm>
          <a:prstGeom prst="rect">
            <a:avLst/>
          </a:prstGeom>
        </p:spPr>
      </p:pic>
      <p:sp>
        <p:nvSpPr>
          <p:cNvPr id="19" name="Rectangle 18">
            <a:extLst>
              <a:ext uri="{FF2B5EF4-FFF2-40B4-BE49-F238E27FC236}">
                <a16:creationId xmlns:a16="http://schemas.microsoft.com/office/drawing/2014/main" id="{13026FFE-12F5-413C-80D9-5E407A66AF9B}"/>
              </a:ext>
            </a:extLst>
          </p:cNvPr>
          <p:cNvSpPr/>
          <p:nvPr/>
        </p:nvSpPr>
        <p:spPr bwMode="auto">
          <a:xfrm>
            <a:off x="584196" y="281339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Microsoft Defender for Cloud</a:t>
            </a:r>
          </a:p>
        </p:txBody>
      </p:sp>
      <p:sp>
        <p:nvSpPr>
          <p:cNvPr id="20" name="Rectangle 19">
            <a:extLst>
              <a:ext uri="{FF2B5EF4-FFF2-40B4-BE49-F238E27FC236}">
                <a16:creationId xmlns:a16="http://schemas.microsoft.com/office/drawing/2014/main" id="{BDD7C36C-437E-4698-918A-3BCC5BAC4BE1}"/>
              </a:ext>
            </a:extLst>
          </p:cNvPr>
          <p:cNvSpPr/>
          <p:nvPr/>
        </p:nvSpPr>
        <p:spPr bwMode="auto">
          <a:xfrm>
            <a:off x="584196" y="311575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Demo Walkthrough</a:t>
            </a:r>
          </a:p>
        </p:txBody>
      </p:sp>
      <p:sp>
        <p:nvSpPr>
          <p:cNvPr id="21" name="Rectangle 20">
            <a:extLst>
              <a:ext uri="{FF2B5EF4-FFF2-40B4-BE49-F238E27FC236}">
                <a16:creationId xmlns:a16="http://schemas.microsoft.com/office/drawing/2014/main" id="{9134C970-C851-4397-8BC6-5452EDF98774}"/>
              </a:ext>
            </a:extLst>
          </p:cNvPr>
          <p:cNvSpPr/>
          <p:nvPr/>
        </p:nvSpPr>
        <p:spPr bwMode="auto">
          <a:xfrm>
            <a:off x="584196" y="3418123"/>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bg1"/>
                </a:solidFill>
                <a:ea typeface="Segoe UI" pitchFamily="34" charset="0"/>
                <a:cs typeface="Segoe UI" pitchFamily="34" charset="0"/>
              </a:rPr>
              <a:t>Break</a:t>
            </a:r>
          </a:p>
        </p:txBody>
      </p:sp>
      <p:sp>
        <p:nvSpPr>
          <p:cNvPr id="22" name="Rectangle 21">
            <a:extLst>
              <a:ext uri="{FF2B5EF4-FFF2-40B4-BE49-F238E27FC236}">
                <a16:creationId xmlns:a16="http://schemas.microsoft.com/office/drawing/2014/main" id="{A5A82365-41A3-41D6-8F4A-A7E3102E5257}"/>
              </a:ext>
            </a:extLst>
          </p:cNvPr>
          <p:cNvSpPr/>
          <p:nvPr/>
        </p:nvSpPr>
        <p:spPr bwMode="auto">
          <a:xfrm>
            <a:off x="584196" y="372048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Microsoft Defender for Cloud (Advanced) Part 1</a:t>
            </a:r>
          </a:p>
        </p:txBody>
      </p:sp>
      <p:sp>
        <p:nvSpPr>
          <p:cNvPr id="23" name="Rectangle 22">
            <a:extLst>
              <a:ext uri="{FF2B5EF4-FFF2-40B4-BE49-F238E27FC236}">
                <a16:creationId xmlns:a16="http://schemas.microsoft.com/office/drawing/2014/main" id="{01A59CD5-6A81-4CC2-9212-BA3B55877A30}"/>
              </a:ext>
            </a:extLst>
          </p:cNvPr>
          <p:cNvSpPr/>
          <p:nvPr/>
        </p:nvSpPr>
        <p:spPr bwMode="auto">
          <a:xfrm>
            <a:off x="584196" y="4022853"/>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bg1"/>
                </a:solidFill>
                <a:ea typeface="Segoe UI" pitchFamily="34" charset="0"/>
                <a:cs typeface="Segoe UI" pitchFamily="34" charset="0"/>
              </a:rPr>
              <a:t>Break</a:t>
            </a:r>
          </a:p>
        </p:txBody>
      </p:sp>
      <p:sp>
        <p:nvSpPr>
          <p:cNvPr id="24" name="Rectangle 23">
            <a:extLst>
              <a:ext uri="{FF2B5EF4-FFF2-40B4-BE49-F238E27FC236}">
                <a16:creationId xmlns:a16="http://schemas.microsoft.com/office/drawing/2014/main" id="{0A0A278A-6F8D-432E-856A-D3FB3889CF52}"/>
              </a:ext>
            </a:extLst>
          </p:cNvPr>
          <p:cNvSpPr/>
          <p:nvPr/>
        </p:nvSpPr>
        <p:spPr bwMode="auto">
          <a:xfrm>
            <a:off x="584196" y="432521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Activity: Microsoft Defender for Cloud Solutions</a:t>
            </a:r>
          </a:p>
        </p:txBody>
      </p:sp>
      <p:sp>
        <p:nvSpPr>
          <p:cNvPr id="25" name="Rectangle 24">
            <a:extLst>
              <a:ext uri="{FF2B5EF4-FFF2-40B4-BE49-F238E27FC236}">
                <a16:creationId xmlns:a16="http://schemas.microsoft.com/office/drawing/2014/main" id="{925081EB-8059-4DFF-9B04-C5BDDC8B5DAB}"/>
              </a:ext>
            </a:extLst>
          </p:cNvPr>
          <p:cNvSpPr/>
          <p:nvPr/>
        </p:nvSpPr>
        <p:spPr bwMode="auto">
          <a:xfrm>
            <a:off x="584196" y="492994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bg1"/>
                </a:solidFill>
                <a:ea typeface="Segoe UI" pitchFamily="34" charset="0"/>
                <a:cs typeface="Segoe UI" pitchFamily="34" charset="0"/>
              </a:rPr>
              <a:t>Break</a:t>
            </a:r>
          </a:p>
        </p:txBody>
      </p:sp>
      <p:sp>
        <p:nvSpPr>
          <p:cNvPr id="26" name="Rectangle 25">
            <a:extLst>
              <a:ext uri="{FF2B5EF4-FFF2-40B4-BE49-F238E27FC236}">
                <a16:creationId xmlns:a16="http://schemas.microsoft.com/office/drawing/2014/main" id="{CB3D49A5-69DE-435E-BC61-A2791333E40D}"/>
              </a:ext>
            </a:extLst>
          </p:cNvPr>
          <p:cNvSpPr/>
          <p:nvPr/>
        </p:nvSpPr>
        <p:spPr bwMode="auto">
          <a:xfrm>
            <a:off x="584196" y="553467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Azure Sentinel</a:t>
            </a:r>
          </a:p>
        </p:txBody>
      </p:sp>
      <p:sp>
        <p:nvSpPr>
          <p:cNvPr id="27" name="Rectangle 26">
            <a:extLst>
              <a:ext uri="{FF2B5EF4-FFF2-40B4-BE49-F238E27FC236}">
                <a16:creationId xmlns:a16="http://schemas.microsoft.com/office/drawing/2014/main" id="{F1E876A2-668B-493C-83B1-2D0E17FC37D8}"/>
              </a:ext>
            </a:extLst>
          </p:cNvPr>
          <p:cNvSpPr/>
          <p:nvPr/>
        </p:nvSpPr>
        <p:spPr bwMode="auto">
          <a:xfrm>
            <a:off x="584196" y="613940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Hands-on: Microsoft Defender for Cloud APIs, Azure Sentinel</a:t>
            </a:r>
          </a:p>
        </p:txBody>
      </p:sp>
      <p:sp>
        <p:nvSpPr>
          <p:cNvPr id="28" name="Rectangle 27">
            <a:extLst>
              <a:ext uri="{FF2B5EF4-FFF2-40B4-BE49-F238E27FC236}">
                <a16:creationId xmlns:a16="http://schemas.microsoft.com/office/drawing/2014/main" id="{BE439A44-1F9E-4A8A-AEB7-872B465E9FA9}"/>
              </a:ext>
            </a:extLst>
          </p:cNvPr>
          <p:cNvSpPr/>
          <p:nvPr/>
        </p:nvSpPr>
        <p:spPr bwMode="auto">
          <a:xfrm>
            <a:off x="584196" y="462758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Hands-on: Microsoft Defender for Cloud Part 1</a:t>
            </a:r>
          </a:p>
        </p:txBody>
      </p:sp>
      <p:sp>
        <p:nvSpPr>
          <p:cNvPr id="29" name="Rectangle 28">
            <a:extLst>
              <a:ext uri="{FF2B5EF4-FFF2-40B4-BE49-F238E27FC236}">
                <a16:creationId xmlns:a16="http://schemas.microsoft.com/office/drawing/2014/main" id="{24F84AD1-A14A-4541-A372-4835646445F5}"/>
              </a:ext>
            </a:extLst>
          </p:cNvPr>
          <p:cNvSpPr/>
          <p:nvPr/>
        </p:nvSpPr>
        <p:spPr bwMode="auto">
          <a:xfrm>
            <a:off x="584196" y="523231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Microsoft Defender for Cloud (Advanced) Part 2</a:t>
            </a:r>
          </a:p>
        </p:txBody>
      </p:sp>
      <p:sp>
        <p:nvSpPr>
          <p:cNvPr id="30" name="Rectangle 29">
            <a:extLst>
              <a:ext uri="{FF2B5EF4-FFF2-40B4-BE49-F238E27FC236}">
                <a16:creationId xmlns:a16="http://schemas.microsoft.com/office/drawing/2014/main" id="{0DBE5E64-D72A-43F3-B10D-16E2C3900106}"/>
              </a:ext>
            </a:extLst>
          </p:cNvPr>
          <p:cNvSpPr/>
          <p:nvPr/>
        </p:nvSpPr>
        <p:spPr bwMode="auto">
          <a:xfrm>
            <a:off x="584196" y="583704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Activity: Azure Sentinel</a:t>
            </a:r>
          </a:p>
        </p:txBody>
      </p:sp>
      <p:sp>
        <p:nvSpPr>
          <p:cNvPr id="31" name="Rectangle 30">
            <a:extLst>
              <a:ext uri="{FF2B5EF4-FFF2-40B4-BE49-F238E27FC236}">
                <a16:creationId xmlns:a16="http://schemas.microsoft.com/office/drawing/2014/main" id="{E04FD40B-2A89-4591-A702-A8DA851A90C3}"/>
              </a:ext>
            </a:extLst>
          </p:cNvPr>
          <p:cNvSpPr/>
          <p:nvPr/>
        </p:nvSpPr>
        <p:spPr bwMode="auto">
          <a:xfrm>
            <a:off x="584196" y="644177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Close</a:t>
            </a:r>
          </a:p>
        </p:txBody>
      </p:sp>
      <p:sp>
        <p:nvSpPr>
          <p:cNvPr id="41" name="Rectangle 40">
            <a:extLst>
              <a:ext uri="{FF2B5EF4-FFF2-40B4-BE49-F238E27FC236}">
                <a16:creationId xmlns:a16="http://schemas.microsoft.com/office/drawing/2014/main" id="{37520A99-9EC5-416C-B20F-87AB6000B07C}"/>
              </a:ext>
            </a:extLst>
          </p:cNvPr>
          <p:cNvSpPr/>
          <p:nvPr/>
        </p:nvSpPr>
        <p:spPr bwMode="auto">
          <a:xfrm>
            <a:off x="6244207" y="251102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Welcome</a:t>
            </a:r>
          </a:p>
        </p:txBody>
      </p:sp>
      <p:sp>
        <p:nvSpPr>
          <p:cNvPr id="42" name="Rectangle 41">
            <a:extLst>
              <a:ext uri="{FF2B5EF4-FFF2-40B4-BE49-F238E27FC236}">
                <a16:creationId xmlns:a16="http://schemas.microsoft.com/office/drawing/2014/main" id="{DA6BC514-3ECA-41CD-8364-5EA65A18CDF1}"/>
              </a:ext>
            </a:extLst>
          </p:cNvPr>
          <p:cNvSpPr/>
          <p:nvPr/>
        </p:nvSpPr>
        <p:spPr bwMode="auto">
          <a:xfrm>
            <a:off x="6244207" y="281339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Microsoft Defender for Cloud + Azure Sentinel: Better Together</a:t>
            </a:r>
          </a:p>
        </p:txBody>
      </p:sp>
      <p:sp>
        <p:nvSpPr>
          <p:cNvPr id="43" name="Rectangle 42">
            <a:extLst>
              <a:ext uri="{FF2B5EF4-FFF2-40B4-BE49-F238E27FC236}">
                <a16:creationId xmlns:a16="http://schemas.microsoft.com/office/drawing/2014/main" id="{45A397F8-3463-4E89-94F4-18DDA69B1F98}"/>
              </a:ext>
            </a:extLst>
          </p:cNvPr>
          <p:cNvSpPr/>
          <p:nvPr/>
        </p:nvSpPr>
        <p:spPr bwMode="auto">
          <a:xfrm>
            <a:off x="6244207" y="311575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Log Analytics + Kusto Query Language</a:t>
            </a:r>
          </a:p>
        </p:txBody>
      </p:sp>
      <p:sp>
        <p:nvSpPr>
          <p:cNvPr id="44" name="Rectangle 43">
            <a:extLst>
              <a:ext uri="{FF2B5EF4-FFF2-40B4-BE49-F238E27FC236}">
                <a16:creationId xmlns:a16="http://schemas.microsoft.com/office/drawing/2014/main" id="{2658A07B-09DB-4A1C-BF7E-ED28D79EE2BE}"/>
              </a:ext>
            </a:extLst>
          </p:cNvPr>
          <p:cNvSpPr/>
          <p:nvPr/>
        </p:nvSpPr>
        <p:spPr bwMode="auto">
          <a:xfrm>
            <a:off x="6244207" y="341812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Activity: Estimating Costs</a:t>
            </a:r>
          </a:p>
        </p:txBody>
      </p:sp>
      <p:sp>
        <p:nvSpPr>
          <p:cNvPr id="45" name="Rectangle 44">
            <a:extLst>
              <a:ext uri="{FF2B5EF4-FFF2-40B4-BE49-F238E27FC236}">
                <a16:creationId xmlns:a16="http://schemas.microsoft.com/office/drawing/2014/main" id="{2AFB28F6-5826-4C15-9573-BE9563DA1109}"/>
              </a:ext>
            </a:extLst>
          </p:cNvPr>
          <p:cNvSpPr/>
          <p:nvPr/>
        </p:nvSpPr>
        <p:spPr bwMode="auto">
          <a:xfrm>
            <a:off x="6244207" y="372048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Hands-on: Log Analytics</a:t>
            </a:r>
          </a:p>
        </p:txBody>
      </p:sp>
      <p:sp>
        <p:nvSpPr>
          <p:cNvPr id="46" name="Rectangle 45">
            <a:extLst>
              <a:ext uri="{FF2B5EF4-FFF2-40B4-BE49-F238E27FC236}">
                <a16:creationId xmlns:a16="http://schemas.microsoft.com/office/drawing/2014/main" id="{02F7626E-2CAE-4F12-9CDE-F3C5944BFB0B}"/>
              </a:ext>
            </a:extLst>
          </p:cNvPr>
          <p:cNvSpPr/>
          <p:nvPr/>
        </p:nvSpPr>
        <p:spPr bwMode="auto">
          <a:xfrm>
            <a:off x="6244207" y="4022853"/>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bg1"/>
                </a:solidFill>
                <a:ea typeface="Segoe UI" pitchFamily="34" charset="0"/>
                <a:cs typeface="Segoe UI" pitchFamily="34" charset="0"/>
              </a:rPr>
              <a:t>Break</a:t>
            </a:r>
            <a:endParaRPr lang="en-US" sz="1400" dirty="0">
              <a:solidFill>
                <a:schemeClr val="tx1"/>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73B73E46-40B9-4BF3-A7F4-EAE4B90C37AF}"/>
              </a:ext>
            </a:extLst>
          </p:cNvPr>
          <p:cNvSpPr/>
          <p:nvPr/>
        </p:nvSpPr>
        <p:spPr bwMode="auto">
          <a:xfrm>
            <a:off x="6244207" y="432521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Azure Automation</a:t>
            </a:r>
          </a:p>
        </p:txBody>
      </p:sp>
      <p:sp>
        <p:nvSpPr>
          <p:cNvPr id="48" name="Rectangle 47">
            <a:extLst>
              <a:ext uri="{FF2B5EF4-FFF2-40B4-BE49-F238E27FC236}">
                <a16:creationId xmlns:a16="http://schemas.microsoft.com/office/drawing/2014/main" id="{0B13A668-3170-42F8-A189-383A51830114}"/>
              </a:ext>
            </a:extLst>
          </p:cNvPr>
          <p:cNvSpPr/>
          <p:nvPr/>
        </p:nvSpPr>
        <p:spPr bwMode="auto">
          <a:xfrm>
            <a:off x="6244207" y="492994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bg1"/>
                </a:solidFill>
                <a:ea typeface="Segoe UI" pitchFamily="34" charset="0"/>
                <a:cs typeface="Segoe UI" pitchFamily="34" charset="0"/>
              </a:rPr>
              <a:t>Break</a:t>
            </a:r>
            <a:endParaRPr lang="en-US" sz="1400" dirty="0">
              <a:solidFill>
                <a:schemeClr val="tx1"/>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A5E94E5C-1E74-475E-8291-A18B80FB3937}"/>
              </a:ext>
            </a:extLst>
          </p:cNvPr>
          <p:cNvSpPr/>
          <p:nvPr/>
        </p:nvSpPr>
        <p:spPr bwMode="auto">
          <a:xfrm>
            <a:off x="6244207" y="553467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bg1"/>
                </a:solidFill>
                <a:ea typeface="Segoe UI" pitchFamily="34" charset="0"/>
                <a:cs typeface="Segoe UI" pitchFamily="34" charset="0"/>
              </a:rPr>
              <a:t>Break</a:t>
            </a:r>
            <a:endParaRPr lang="en-US" sz="1400" dirty="0">
              <a:solidFill>
                <a:schemeClr val="tx1"/>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0279DF7E-8BA5-4EF9-9CB1-279620B51F77}"/>
              </a:ext>
            </a:extLst>
          </p:cNvPr>
          <p:cNvSpPr/>
          <p:nvPr/>
        </p:nvSpPr>
        <p:spPr bwMode="auto">
          <a:xfrm>
            <a:off x="6244207" y="613940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Hands-on: Azure Automation + Azure Sentinel</a:t>
            </a:r>
          </a:p>
        </p:txBody>
      </p:sp>
      <p:sp>
        <p:nvSpPr>
          <p:cNvPr id="51" name="Rectangle 50">
            <a:extLst>
              <a:ext uri="{FF2B5EF4-FFF2-40B4-BE49-F238E27FC236}">
                <a16:creationId xmlns:a16="http://schemas.microsoft.com/office/drawing/2014/main" id="{68FD8D68-E08D-4FFF-A9B0-3F815573B635}"/>
              </a:ext>
            </a:extLst>
          </p:cNvPr>
          <p:cNvSpPr/>
          <p:nvPr/>
        </p:nvSpPr>
        <p:spPr bwMode="auto">
          <a:xfrm>
            <a:off x="6244207" y="462758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Activity: Azure Automation</a:t>
            </a:r>
          </a:p>
        </p:txBody>
      </p:sp>
      <p:sp>
        <p:nvSpPr>
          <p:cNvPr id="52" name="Rectangle 51">
            <a:extLst>
              <a:ext uri="{FF2B5EF4-FFF2-40B4-BE49-F238E27FC236}">
                <a16:creationId xmlns:a16="http://schemas.microsoft.com/office/drawing/2014/main" id="{E4B3B6F6-E9A6-43E1-9BA6-42FF033BA6BC}"/>
              </a:ext>
            </a:extLst>
          </p:cNvPr>
          <p:cNvSpPr/>
          <p:nvPr/>
        </p:nvSpPr>
        <p:spPr bwMode="auto">
          <a:xfrm>
            <a:off x="6244207" y="523231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Security Operations Center / Microsoft SOC</a:t>
            </a:r>
          </a:p>
        </p:txBody>
      </p:sp>
      <p:sp>
        <p:nvSpPr>
          <p:cNvPr id="53" name="Rectangle 52">
            <a:extLst>
              <a:ext uri="{FF2B5EF4-FFF2-40B4-BE49-F238E27FC236}">
                <a16:creationId xmlns:a16="http://schemas.microsoft.com/office/drawing/2014/main" id="{21A9A5F1-284D-4DA2-92E6-AAB0F11BAF0B}"/>
              </a:ext>
            </a:extLst>
          </p:cNvPr>
          <p:cNvSpPr/>
          <p:nvPr/>
        </p:nvSpPr>
        <p:spPr bwMode="auto">
          <a:xfrm>
            <a:off x="6244207" y="583704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Microsoft Defender for Cloud + Azure Sentinel: Better Together</a:t>
            </a:r>
          </a:p>
        </p:txBody>
      </p:sp>
      <p:sp>
        <p:nvSpPr>
          <p:cNvPr id="54" name="Rectangle 53">
            <a:extLst>
              <a:ext uri="{FF2B5EF4-FFF2-40B4-BE49-F238E27FC236}">
                <a16:creationId xmlns:a16="http://schemas.microsoft.com/office/drawing/2014/main" id="{E0F98A67-69E8-463E-AF5B-9FB5B3403352}"/>
              </a:ext>
            </a:extLst>
          </p:cNvPr>
          <p:cNvSpPr/>
          <p:nvPr/>
        </p:nvSpPr>
        <p:spPr bwMode="auto">
          <a:xfrm>
            <a:off x="6244207" y="644177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Close</a:t>
            </a:r>
          </a:p>
        </p:txBody>
      </p:sp>
    </p:spTree>
    <p:extLst>
      <p:ext uri="{BB962C8B-B14F-4D97-AF65-F5344CB8AC3E}">
        <p14:creationId xmlns:p14="http://schemas.microsoft.com/office/powerpoint/2010/main" val="16040542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76999"/>
          </a:xfrm>
        </p:spPr>
        <p:txBody>
          <a:bodyPr/>
          <a:lstStyle/>
          <a:p>
            <a:pPr>
              <a:lnSpc>
                <a:spcPct val="100000"/>
              </a:lnSpc>
              <a:spcAft>
                <a:spcPts val="1000"/>
              </a:spcAft>
            </a:pPr>
            <a:r>
              <a:rPr lang="en-US" sz="1800" dirty="0"/>
              <a:t>Use the </a:t>
            </a:r>
            <a:r>
              <a:rPr lang="en-US" sz="1800" b="1" dirty="0" err="1"/>
              <a:t>SecurityBaseline</a:t>
            </a:r>
            <a:r>
              <a:rPr lang="en-US" sz="1800" dirty="0"/>
              <a:t> table to query for container image scanning results.</a:t>
            </a:r>
            <a:endParaRPr lang="en-US" sz="1800" b="1" dirty="0"/>
          </a:p>
        </p:txBody>
      </p:sp>
      <p:pic>
        <p:nvPicPr>
          <p:cNvPr id="5" name="Picture 4">
            <a:extLst>
              <a:ext uri="{FF2B5EF4-FFF2-40B4-BE49-F238E27FC236}">
                <a16:creationId xmlns:a16="http://schemas.microsoft.com/office/drawing/2014/main" id="{2789B088-69B0-47AA-944A-D6C30F6372C0}"/>
              </a:ext>
            </a:extLst>
          </p:cNvPr>
          <p:cNvPicPr>
            <a:picLocks noChangeAspect="1"/>
          </p:cNvPicPr>
          <p:nvPr/>
        </p:nvPicPr>
        <p:blipFill>
          <a:blip r:embed="rId3"/>
          <a:stretch>
            <a:fillRect/>
          </a:stretch>
        </p:blipFill>
        <p:spPr>
          <a:xfrm>
            <a:off x="2389464" y="1858964"/>
            <a:ext cx="7412372" cy="4682421"/>
          </a:xfrm>
          <a:prstGeom prst="rect">
            <a:avLst/>
          </a:prstGeom>
          <a:ln>
            <a:solidFill>
              <a:schemeClr val="accent1"/>
            </a:solidFill>
          </a:ln>
        </p:spPr>
      </p:pic>
    </p:spTree>
    <p:extLst>
      <p:ext uri="{BB962C8B-B14F-4D97-AF65-F5344CB8AC3E}">
        <p14:creationId xmlns:p14="http://schemas.microsoft.com/office/powerpoint/2010/main" val="407956052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pic>
        <p:nvPicPr>
          <p:cNvPr id="5" name="Content Placeholder 4">
            <a:extLst>
              <a:ext uri="{FF2B5EF4-FFF2-40B4-BE49-F238E27FC236}">
                <a16:creationId xmlns:a16="http://schemas.microsoft.com/office/drawing/2014/main" id="{C9223C7D-796F-413D-83DB-DA8F378CF412}"/>
              </a:ext>
            </a:extLst>
          </p:cNvPr>
          <p:cNvPicPr>
            <a:picLocks noGrp="1" noChangeAspect="1"/>
          </p:cNvPicPr>
          <p:nvPr>
            <p:ph sz="quarter" idx="10"/>
          </p:nvPr>
        </p:nvPicPr>
        <p:blipFill>
          <a:blip r:embed="rId3"/>
          <a:stretch>
            <a:fillRect/>
          </a:stretch>
        </p:blipFill>
        <p:spPr>
          <a:xfrm>
            <a:off x="672920" y="1435100"/>
            <a:ext cx="10841398" cy="4833938"/>
          </a:xfrm>
          <a:prstGeom prst="rect">
            <a:avLst/>
          </a:prstGeom>
          <a:ln>
            <a:solidFill>
              <a:schemeClr val="accent1"/>
            </a:solidFill>
          </a:ln>
        </p:spPr>
      </p:pic>
    </p:spTree>
    <p:extLst>
      <p:ext uri="{BB962C8B-B14F-4D97-AF65-F5344CB8AC3E}">
        <p14:creationId xmlns:p14="http://schemas.microsoft.com/office/powerpoint/2010/main" val="10280187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 (Container Insights)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516108"/>
          </a:xfrm>
        </p:spPr>
        <p:txBody>
          <a:bodyPr/>
          <a:lstStyle/>
          <a:p>
            <a:pPr>
              <a:lnSpc>
                <a:spcPct val="100000"/>
              </a:lnSpc>
              <a:spcAft>
                <a:spcPts val="1000"/>
              </a:spcAft>
            </a:pPr>
            <a:r>
              <a:rPr lang="en-US" sz="1800" dirty="0">
                <a:latin typeface="Consolas" panose="020B0609020204030204" pitchFamily="49" charset="0"/>
              </a:rPr>
              <a:t>Set-</a:t>
            </a:r>
            <a:r>
              <a:rPr lang="en-US" sz="1800" dirty="0" err="1">
                <a:latin typeface="Consolas" panose="020B0609020204030204" pitchFamily="49" charset="0"/>
              </a:rPr>
              <a:t>AzSecurityPricing</a:t>
            </a:r>
            <a:r>
              <a:rPr lang="en-US" sz="1800" dirty="0">
                <a:latin typeface="Consolas" panose="020B0609020204030204" pitchFamily="49" charset="0"/>
              </a:rPr>
              <a:t> -Name “</a:t>
            </a:r>
            <a:r>
              <a:rPr lang="en-US" sz="1800" dirty="0" err="1">
                <a:latin typeface="Consolas" panose="020B0609020204030204" pitchFamily="49" charset="0"/>
              </a:rPr>
              <a:t>ContainerRegistry</a:t>
            </a:r>
            <a:r>
              <a:rPr lang="en-US" sz="1800" dirty="0">
                <a:latin typeface="Consolas" panose="020B0609020204030204" pitchFamily="49" charset="0"/>
              </a:rPr>
              <a:t>” -</a:t>
            </a:r>
            <a:r>
              <a:rPr lang="en-US" sz="1800" dirty="0" err="1">
                <a:latin typeface="Consolas" panose="020B0609020204030204" pitchFamily="49" charset="0"/>
              </a:rPr>
              <a:t>PricingTier</a:t>
            </a:r>
            <a:r>
              <a:rPr lang="en-US" sz="1800" dirty="0">
                <a:latin typeface="Consolas" panose="020B0609020204030204" pitchFamily="49" charset="0"/>
              </a:rPr>
              <a:t> "Standard“</a:t>
            </a:r>
          </a:p>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latin typeface="Consolas" panose="020B0609020204030204" pitchFamily="49" charset="0"/>
              </a:rPr>
              <a:t>$sol = “</a:t>
            </a:r>
            <a:r>
              <a:rPr lang="en-US" sz="1800" dirty="0" err="1">
                <a:latin typeface="Consolas" panose="020B0609020204030204" pitchFamily="49" charset="0"/>
              </a:rPr>
              <a:t>ContainerInsights</a:t>
            </a:r>
            <a:r>
              <a:rPr lang="en-US" sz="1800" dirty="0">
                <a:latin typeface="Consolas" panose="020B0609020204030204" pitchFamily="49" charset="0"/>
              </a:rPr>
              <a:t>”;</a:t>
            </a:r>
          </a:p>
          <a:p>
            <a:pPr>
              <a:lnSpc>
                <a:spcPct val="100000"/>
              </a:lnSpc>
              <a:spcAft>
                <a:spcPts val="1000"/>
              </a:spcAft>
            </a:pPr>
            <a:r>
              <a:rPr lang="en-US" sz="1800" dirty="0">
                <a:latin typeface="Consolas" panose="020B0609020204030204" pitchFamily="49" charset="0"/>
              </a:rPr>
              <a:t>New-</a:t>
            </a:r>
            <a:r>
              <a:rPr lang="en-US" sz="1800" dirty="0" err="1">
                <a:latin typeface="Consolas" panose="020B0609020204030204" pitchFamily="49" charset="0"/>
              </a:rPr>
              <a:t>AzMonitorLogAnalyticsSolution</a:t>
            </a:r>
            <a:r>
              <a:rPr lang="en-US" sz="1800" dirty="0">
                <a:latin typeface="Consolas" panose="020B0609020204030204" pitchFamily="49" charset="0"/>
              </a:rPr>
              <a:t> -Type $sol -</a:t>
            </a:r>
            <a:r>
              <a:rPr lang="en-US" sz="1800" dirty="0" err="1">
                <a:latin typeface="Consolas" panose="020B0609020204030204" pitchFamily="49" charset="0"/>
              </a:rPr>
              <a:t>ResourceGroupName</a:t>
            </a:r>
            <a:r>
              <a:rPr lang="en-US" sz="1800" dirty="0">
                <a:latin typeface="Consolas" panose="020B0609020204030204" pitchFamily="49" charset="0"/>
              </a:rPr>
              <a:t> $</a:t>
            </a:r>
            <a:r>
              <a:rPr lang="en-US" sz="1800" dirty="0" err="1">
                <a:latin typeface="Consolas" panose="020B0609020204030204" pitchFamily="49" charset="0"/>
              </a:rPr>
              <a:t>rg.ResourceGroupName</a:t>
            </a:r>
            <a:r>
              <a:rPr lang="en-US" sz="1800" dirty="0">
                <a:latin typeface="Consolas" panose="020B0609020204030204" pitchFamily="49" charset="0"/>
              </a:rPr>
              <a:t> -Location $</a:t>
            </a:r>
            <a:r>
              <a:rPr lang="en-US" sz="1800" dirty="0" err="1">
                <a:latin typeface="Consolas" panose="020B0609020204030204" pitchFamily="49" charset="0"/>
              </a:rPr>
              <a:t>ws.Location</a:t>
            </a:r>
            <a:r>
              <a:rPr lang="en-US" sz="1800" dirty="0">
                <a:latin typeface="Consolas" panose="020B0609020204030204" pitchFamily="49" charset="0"/>
              </a:rPr>
              <a:t> -</a:t>
            </a:r>
            <a:r>
              <a:rPr lang="en-US" sz="1800" dirty="0" err="1">
                <a:latin typeface="Consolas" panose="020B0609020204030204" pitchFamily="49" charset="0"/>
              </a:rPr>
              <a:t>WorkspaceResourceId</a:t>
            </a:r>
            <a:r>
              <a:rPr lang="en-US" sz="1800" dirty="0">
                <a:latin typeface="Consolas" panose="020B0609020204030204" pitchFamily="49" charset="0"/>
              </a:rPr>
              <a:t> $</a:t>
            </a:r>
            <a:r>
              <a:rPr lang="en-US" sz="1800" dirty="0" err="1">
                <a:latin typeface="Consolas" panose="020B0609020204030204" pitchFamily="49" charset="0"/>
              </a:rPr>
              <a:t>ws.ResourceId</a:t>
            </a:r>
            <a:endParaRPr lang="en-US" sz="1800" dirty="0">
              <a:latin typeface="Consolas" panose="020B0609020204030204" pitchFamily="49" charset="0"/>
            </a:endParaRPr>
          </a:p>
        </p:txBody>
      </p:sp>
    </p:spTree>
    <p:extLst>
      <p:ext uri="{BB962C8B-B14F-4D97-AF65-F5344CB8AC3E}">
        <p14:creationId xmlns:p14="http://schemas.microsoft.com/office/powerpoint/2010/main" val="108608796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900555"/>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pPr>
              <a:spcAft>
                <a:spcPts val="1200"/>
              </a:spcAft>
            </a:pPr>
            <a:r>
              <a:rPr lang="en-US" sz="1800" dirty="0"/>
              <a:t>By defining lists of known-safe applications, and generating alerts when anything else is executed, you can achieve multiple hardening goals:</a:t>
            </a:r>
          </a:p>
          <a:p>
            <a:pPr marL="514350" lvl="1" indent="-285750">
              <a:buFont typeface="Arial" panose="020B0604020202020204" pitchFamily="34" charset="0"/>
              <a:buChar char="•"/>
            </a:pPr>
            <a:r>
              <a:rPr lang="en-US" sz="1800" dirty="0"/>
              <a:t>Identify potential malware, even any that might be missed by antimalware solutions</a:t>
            </a:r>
          </a:p>
          <a:p>
            <a:pPr marL="514350" lvl="1" indent="-285750">
              <a:buFont typeface="Arial" panose="020B0604020202020204" pitchFamily="34" charset="0"/>
              <a:buChar char="•"/>
            </a:pPr>
            <a:r>
              <a:rPr lang="en-US" sz="1800" dirty="0"/>
              <a:t>Improve compliance with local security policies that dictate the use of only licensed software</a:t>
            </a:r>
          </a:p>
          <a:p>
            <a:pPr marL="514350" lvl="1" indent="-285750">
              <a:buFont typeface="Arial" panose="020B0604020202020204" pitchFamily="34" charset="0"/>
              <a:buChar char="•"/>
            </a:pPr>
            <a:r>
              <a:rPr lang="en-US" sz="1800" dirty="0"/>
              <a:t>Avoid running old or unsupported applications</a:t>
            </a:r>
          </a:p>
          <a:p>
            <a:pPr marL="514350" lvl="1" indent="-285750">
              <a:buFont typeface="Arial" panose="020B0604020202020204" pitchFamily="34" charset="0"/>
              <a:buChar char="•"/>
            </a:pPr>
            <a:r>
              <a:rPr lang="en-US" sz="1800" dirty="0"/>
              <a:t>Prevent specific software that's banned by your organization</a:t>
            </a:r>
          </a:p>
          <a:p>
            <a:pPr marL="514350" lvl="1" indent="-285750">
              <a:buFont typeface="Arial" panose="020B0604020202020204" pitchFamily="34" charset="0"/>
              <a:buChar char="•"/>
            </a:pPr>
            <a:r>
              <a:rPr lang="en-US" sz="1800" dirty="0"/>
              <a:t>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Use the </a:t>
            </a:r>
            <a:r>
              <a:rPr lang="en-US" sz="1800" b="1" dirty="0" err="1"/>
              <a:t>SecurityResources</a:t>
            </a:r>
            <a:r>
              <a:rPr lang="en-US" sz="1800" dirty="0"/>
              <a:t> table to query for Adaptive Application Control logs.</a:t>
            </a:r>
            <a:endParaRPr lang="en-US" sz="1800" b="1" dirty="0"/>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35FD0FB-FAF2-41B7-B620-E4A865F5E57B}"/>
              </a:ext>
            </a:extLst>
          </p:cNvPr>
          <p:cNvPicPr>
            <a:picLocks noChangeAspect="1"/>
          </p:cNvPicPr>
          <p:nvPr/>
        </p:nvPicPr>
        <p:blipFill>
          <a:blip r:embed="rId3"/>
          <a:stretch>
            <a:fillRect/>
          </a:stretch>
        </p:blipFill>
        <p:spPr>
          <a:xfrm>
            <a:off x="901723" y="2291009"/>
            <a:ext cx="10387853" cy="3003717"/>
          </a:xfrm>
          <a:prstGeom prst="rect">
            <a:avLst/>
          </a:prstGeom>
          <a:ln>
            <a:solidFill>
              <a:schemeClr val="accent1"/>
            </a:solidFill>
          </a:ln>
        </p:spPr>
      </p:pic>
    </p:spTree>
    <p:extLst>
      <p:ext uri="{BB962C8B-B14F-4D97-AF65-F5344CB8AC3E}">
        <p14:creationId xmlns:p14="http://schemas.microsoft.com/office/powerpoint/2010/main" val="304952794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pic>
        <p:nvPicPr>
          <p:cNvPr id="5" name="Content Placeholder 4">
            <a:extLst>
              <a:ext uri="{FF2B5EF4-FFF2-40B4-BE49-F238E27FC236}">
                <a16:creationId xmlns:a16="http://schemas.microsoft.com/office/drawing/2014/main" id="{6FA0F988-155A-4FE6-AA9F-3B5DCEAE3771}"/>
              </a:ext>
            </a:extLst>
          </p:cNvPr>
          <p:cNvPicPr>
            <a:picLocks noGrp="1" noChangeAspect="1"/>
          </p:cNvPicPr>
          <p:nvPr>
            <p:ph sz="quarter" idx="10"/>
          </p:nvPr>
        </p:nvPicPr>
        <p:blipFill>
          <a:blip r:embed="rId3"/>
          <a:stretch>
            <a:fillRect/>
          </a:stretch>
        </p:blipFill>
        <p:spPr>
          <a:xfrm>
            <a:off x="923566" y="1435100"/>
            <a:ext cx="10340105" cy="4833938"/>
          </a:xfrm>
          <a:prstGeom prst="rect">
            <a:avLst/>
          </a:prstGeom>
          <a:ln>
            <a:solidFill>
              <a:schemeClr val="accent1"/>
            </a:solidFill>
          </a:ln>
        </p:spPr>
      </p:pic>
    </p:spTree>
    <p:extLst>
      <p:ext uri="{BB962C8B-B14F-4D97-AF65-F5344CB8AC3E}">
        <p14:creationId xmlns:p14="http://schemas.microsoft.com/office/powerpoint/2010/main" val="21596705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 deployment necessary.  Enabled by default.</a:t>
            </a:r>
            <a:endParaRPr lang="en-US" sz="1800" b="1" dirty="0"/>
          </a:p>
          <a:p>
            <a:pPr>
              <a:lnSpc>
                <a:spcPct val="100000"/>
              </a:lnSpc>
              <a:spcAft>
                <a:spcPts val="1000"/>
              </a:spcAft>
            </a:pPr>
            <a:endParaRPr lang="en-US" sz="1800" b="1" dirty="0"/>
          </a:p>
        </p:txBody>
      </p:sp>
    </p:spTree>
    <p:extLst>
      <p:ext uri="{BB962C8B-B14F-4D97-AF65-F5344CB8AC3E}">
        <p14:creationId xmlns:p14="http://schemas.microsoft.com/office/powerpoint/2010/main" val="29640003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Adaptive network hardening is an agentless feature of Microsoft Defender for Cloud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(Advanced) Part 1</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(Advanced)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Sentinel</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APIs, 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573448"/>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017165"/>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Solutions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33373874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sz="quarter" idx="10"/>
          </p:nvPr>
        </p:nvSpPr>
        <p:spPr>
          <a:xfrm>
            <a:off x="584200" y="1435100"/>
            <a:ext cx="11018838" cy="276999"/>
          </a:xfrm>
        </p:spPr>
        <p:txBody>
          <a:bodyPr/>
          <a:lstStyle/>
          <a:p>
            <a:pPr marL="0" indent="0">
              <a:lnSpc>
                <a:spcPct val="100000"/>
              </a:lnSpc>
              <a:spcAft>
                <a:spcPts val="1000"/>
              </a:spcAft>
              <a:buNone/>
            </a:pPr>
            <a:r>
              <a:rPr lang="en-US" sz="1800" dirty="0"/>
              <a:t>Use the </a:t>
            </a:r>
            <a:r>
              <a:rPr lang="en-US" sz="1800" b="1" dirty="0" err="1"/>
              <a:t>SecurityResources</a:t>
            </a:r>
            <a:r>
              <a:rPr lang="en-US" sz="1800" dirty="0"/>
              <a:t> table to query for network hardening logs.</a:t>
            </a:r>
            <a:endParaRPr lang="en-US" sz="1800" b="1" dirty="0"/>
          </a:p>
        </p:txBody>
      </p:sp>
      <p:pic>
        <p:nvPicPr>
          <p:cNvPr id="4" name="Picture 3">
            <a:extLst>
              <a:ext uri="{FF2B5EF4-FFF2-40B4-BE49-F238E27FC236}">
                <a16:creationId xmlns:a16="http://schemas.microsoft.com/office/drawing/2014/main" id="{4FE56CAA-BE79-488B-9C3C-06663468CC2F}"/>
              </a:ext>
            </a:extLst>
          </p:cNvPr>
          <p:cNvPicPr>
            <a:picLocks noChangeAspect="1"/>
          </p:cNvPicPr>
          <p:nvPr/>
        </p:nvPicPr>
        <p:blipFill>
          <a:blip r:embed="rId3"/>
          <a:stretch>
            <a:fillRect/>
          </a:stretch>
        </p:blipFill>
        <p:spPr>
          <a:xfrm>
            <a:off x="1885665" y="2136001"/>
            <a:ext cx="8415907" cy="4147136"/>
          </a:xfrm>
          <a:prstGeom prst="rect">
            <a:avLst/>
          </a:prstGeom>
          <a:ln>
            <a:solidFill>
              <a:schemeClr val="accent1"/>
            </a:solidFill>
          </a:ln>
        </p:spPr>
      </p:pic>
    </p:spTree>
    <p:extLst>
      <p:ext uri="{BB962C8B-B14F-4D97-AF65-F5344CB8AC3E}">
        <p14:creationId xmlns:p14="http://schemas.microsoft.com/office/powerpoint/2010/main" val="170548916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pic>
        <p:nvPicPr>
          <p:cNvPr id="5" name="Content Placeholder 4">
            <a:extLst>
              <a:ext uri="{FF2B5EF4-FFF2-40B4-BE49-F238E27FC236}">
                <a16:creationId xmlns:a16="http://schemas.microsoft.com/office/drawing/2014/main" id="{57BABB57-AF66-45AE-A56F-07115CA12181}"/>
              </a:ext>
            </a:extLst>
          </p:cNvPr>
          <p:cNvPicPr>
            <a:picLocks noGrp="1" noChangeAspect="1"/>
          </p:cNvPicPr>
          <p:nvPr>
            <p:ph sz="quarter" idx="10"/>
          </p:nvPr>
        </p:nvPicPr>
        <p:blipFill>
          <a:blip r:embed="rId3"/>
          <a:stretch>
            <a:fillRect/>
          </a:stretch>
        </p:blipFill>
        <p:spPr>
          <a:xfrm>
            <a:off x="917022" y="1435100"/>
            <a:ext cx="10353193" cy="4833938"/>
          </a:xfrm>
          <a:prstGeom prst="rect">
            <a:avLst/>
          </a:prstGeom>
          <a:ln>
            <a:solidFill>
              <a:schemeClr val="accent1"/>
            </a:solidFill>
          </a:ln>
        </p:spPr>
      </p:pic>
    </p:spTree>
    <p:extLst>
      <p:ext uri="{BB962C8B-B14F-4D97-AF65-F5344CB8AC3E}">
        <p14:creationId xmlns:p14="http://schemas.microsoft.com/office/powerpoint/2010/main" val="15557922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 deployment necessary.  Enabled by default.</a:t>
            </a:r>
          </a:p>
          <a:p>
            <a:pPr>
              <a:lnSpc>
                <a:spcPct val="100000"/>
              </a:lnSpc>
              <a:spcAft>
                <a:spcPts val="1000"/>
              </a:spcAft>
            </a:pPr>
            <a:endParaRPr lang="en-US" sz="1800" b="1" dirty="0"/>
          </a:p>
          <a:p>
            <a:pPr>
              <a:lnSpc>
                <a:spcPct val="100000"/>
              </a:lnSpc>
              <a:spcAft>
                <a:spcPts val="1000"/>
              </a:spcAft>
            </a:pPr>
            <a:r>
              <a:rPr lang="en-US" sz="1800" b="1" dirty="0"/>
              <a:t>Internet facing resource + Network Security Group is required</a:t>
            </a:r>
          </a:p>
          <a:p>
            <a:pPr>
              <a:lnSpc>
                <a:spcPct val="100000"/>
              </a:lnSpc>
              <a:spcAft>
                <a:spcPts val="1000"/>
              </a:spcAft>
            </a:pPr>
            <a:endParaRPr lang="en-US" sz="1800" b="1" dirty="0"/>
          </a:p>
        </p:txBody>
      </p:sp>
    </p:spTree>
    <p:extLst>
      <p:ext uri="{BB962C8B-B14F-4D97-AF65-F5344CB8AC3E}">
        <p14:creationId xmlns:p14="http://schemas.microsoft.com/office/powerpoint/2010/main" val="191918814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Lock down inbound traffic to your Azure Virtual Machines with Microsoft Defender for Cloud's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Microsoft Defender for Cloud checks that the user has Azure role-based access control (Azure RBAC) permissions for that VM. </a:t>
            </a:r>
          </a:p>
          <a:p>
            <a:pPr>
              <a:lnSpc>
                <a:spcPct val="100000"/>
              </a:lnSpc>
              <a:spcAft>
                <a:spcPts val="1000"/>
              </a:spcAft>
            </a:pPr>
            <a:r>
              <a:rPr lang="en-US" sz="1800" dirty="0"/>
              <a:t>If the request is approved, Microsoft Defender for Cloud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Microsoft Defender for Cloud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76999"/>
          </a:xfrm>
        </p:spPr>
        <p:txBody>
          <a:bodyPr/>
          <a:lstStyle/>
          <a:p>
            <a:pPr>
              <a:lnSpc>
                <a:spcPct val="100000"/>
              </a:lnSpc>
              <a:spcAft>
                <a:spcPts val="1000"/>
              </a:spcAft>
            </a:pPr>
            <a:r>
              <a:rPr lang="en-US" sz="1800" dirty="0"/>
              <a:t>Use the </a:t>
            </a:r>
            <a:r>
              <a:rPr lang="en-US" sz="1800" b="1" dirty="0" err="1"/>
              <a:t>AzureActivity</a:t>
            </a:r>
            <a:r>
              <a:rPr lang="en-US" sz="1800" dirty="0"/>
              <a:t> table to query for JIT access logs.</a:t>
            </a:r>
            <a:endParaRPr lang="en-US" sz="1800" b="1" dirty="0"/>
          </a:p>
        </p:txBody>
      </p:sp>
      <p:pic>
        <p:nvPicPr>
          <p:cNvPr id="3074" name="Picture 2">
            <a:extLst>
              <a:ext uri="{FF2B5EF4-FFF2-40B4-BE49-F238E27FC236}">
                <a16:creationId xmlns:a16="http://schemas.microsoft.com/office/drawing/2014/main" id="{649B3956-93B2-4D95-86EB-A61A5102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038" y="2313214"/>
            <a:ext cx="9305925" cy="3505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83469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8263" y="1642110"/>
            <a:ext cx="11018520" cy="4919295"/>
          </a:xfrm>
        </p:spPr>
        <p:txBody>
          <a:bodyPr/>
          <a:lstStyle/>
          <a:p>
            <a:pPr>
              <a:lnSpc>
                <a:spcPct val="100000"/>
              </a:lnSpc>
              <a:spcAft>
                <a:spcPts val="1000"/>
              </a:spcAft>
            </a:pPr>
            <a:r>
              <a:rPr lang="en-US" sz="1500" dirty="0" err="1"/>
              <a:t>AzureActivity</a:t>
            </a:r>
            <a:endParaRPr lang="en-US" sz="1500" dirty="0"/>
          </a:p>
          <a:p>
            <a:pPr>
              <a:lnSpc>
                <a:spcPct val="100000"/>
              </a:lnSpc>
              <a:spcAft>
                <a:spcPts val="1000"/>
              </a:spcAft>
            </a:pPr>
            <a:r>
              <a:rPr lang="en-US" sz="1500" dirty="0"/>
              <a:t>  | where </a:t>
            </a:r>
            <a:r>
              <a:rPr lang="en-US" sz="1500" dirty="0" err="1"/>
              <a:t>ResourceProviderValue</a:t>
            </a:r>
            <a:r>
              <a:rPr lang="en-US" sz="1500" dirty="0"/>
              <a:t> =~ "</a:t>
            </a:r>
            <a:r>
              <a:rPr lang="en-US" sz="1500" dirty="0" err="1"/>
              <a:t>Microsoft.Security</a:t>
            </a:r>
            <a:r>
              <a:rPr lang="en-US" sz="1500" dirty="0"/>
              <a:t>" </a:t>
            </a:r>
          </a:p>
          <a:p>
            <a:pPr>
              <a:lnSpc>
                <a:spcPct val="100000"/>
              </a:lnSpc>
              <a:spcAft>
                <a:spcPts val="1000"/>
              </a:spcAft>
            </a:pPr>
            <a:r>
              <a:rPr lang="en-US" sz="1500" dirty="0"/>
              <a:t>  | where </a:t>
            </a:r>
            <a:r>
              <a:rPr lang="en-US" sz="1500" dirty="0" err="1"/>
              <a:t>OperationNameValue</a:t>
            </a:r>
            <a:r>
              <a:rPr lang="en-US" sz="1500" dirty="0"/>
              <a:t> =~ "</a:t>
            </a:r>
            <a:r>
              <a:rPr lang="en-US" sz="1500" b="1" dirty="0" err="1"/>
              <a:t>Microsoft.Security</a:t>
            </a:r>
            <a:r>
              <a:rPr lang="en-US" sz="1500" b="1" dirty="0"/>
              <a:t>/locations/</a:t>
            </a:r>
            <a:r>
              <a:rPr lang="en-US" sz="1500" b="1" dirty="0" err="1"/>
              <a:t>jitNetworkAccessPolicies</a:t>
            </a:r>
            <a:r>
              <a:rPr lang="en-US" sz="1500" b="1" dirty="0"/>
              <a:t>/delete</a:t>
            </a:r>
            <a:r>
              <a:rPr lang="en-US" sz="1500" dirty="0"/>
              <a:t>" </a:t>
            </a:r>
          </a:p>
          <a:p>
            <a:pPr>
              <a:lnSpc>
                <a:spcPct val="100000"/>
              </a:lnSpc>
              <a:spcAft>
                <a:spcPts val="1000"/>
              </a:spcAft>
            </a:pPr>
            <a:endParaRPr lang="en-US" sz="1500" dirty="0"/>
          </a:p>
          <a:p>
            <a:pPr>
              <a:lnSpc>
                <a:spcPct val="100000"/>
              </a:lnSpc>
              <a:spcAft>
                <a:spcPts val="1000"/>
              </a:spcAft>
            </a:pPr>
            <a:r>
              <a:rPr lang="en-US" sz="1500" dirty="0" err="1"/>
              <a:t>AzureActivity</a:t>
            </a:r>
            <a:endParaRPr lang="en-US" sz="1500" dirty="0"/>
          </a:p>
          <a:p>
            <a:pPr>
              <a:lnSpc>
                <a:spcPct val="100000"/>
              </a:lnSpc>
              <a:spcAft>
                <a:spcPts val="1000"/>
              </a:spcAft>
            </a:pPr>
            <a:r>
              <a:rPr lang="en-US" sz="1500" dirty="0"/>
              <a:t>| where </a:t>
            </a:r>
            <a:r>
              <a:rPr lang="en-US" sz="1500" dirty="0" err="1"/>
              <a:t>TimeGenerated</a:t>
            </a:r>
            <a:r>
              <a:rPr lang="en-US" sz="1500" dirty="0"/>
              <a:t> &gt; ago(30d)</a:t>
            </a:r>
          </a:p>
          <a:p>
            <a:pPr>
              <a:lnSpc>
                <a:spcPct val="100000"/>
              </a:lnSpc>
              <a:spcAft>
                <a:spcPts val="1000"/>
              </a:spcAft>
            </a:pPr>
            <a:r>
              <a:rPr lang="en-US" sz="1500" dirty="0"/>
              <a:t>| where </a:t>
            </a:r>
            <a:r>
              <a:rPr lang="en-US" sz="1500" dirty="0" err="1"/>
              <a:t>OperationNameValue</a:t>
            </a:r>
            <a:r>
              <a:rPr lang="en-US" sz="1500" dirty="0"/>
              <a:t> == “</a:t>
            </a:r>
            <a:r>
              <a:rPr lang="en-US" sz="1500" b="1" dirty="0" err="1"/>
              <a:t>Microsoft.Security</a:t>
            </a:r>
            <a:r>
              <a:rPr lang="en-US" sz="1500" b="1" dirty="0"/>
              <a:t>/locations/</a:t>
            </a:r>
            <a:r>
              <a:rPr lang="en-US" sz="1500" b="1" dirty="0" err="1"/>
              <a:t>jitNetworkAccessPolicies</a:t>
            </a:r>
            <a:r>
              <a:rPr lang="en-US" sz="1500" b="1" dirty="0"/>
              <a:t>/initiate/action</a:t>
            </a:r>
            <a:r>
              <a:rPr lang="en-US" sz="1500" dirty="0"/>
              <a:t>”</a:t>
            </a:r>
          </a:p>
          <a:p>
            <a:pPr>
              <a:lnSpc>
                <a:spcPct val="100000"/>
              </a:lnSpc>
              <a:spcAft>
                <a:spcPts val="1000"/>
              </a:spcAft>
            </a:pPr>
            <a:r>
              <a:rPr lang="en-US" sz="1500" dirty="0"/>
              <a:t>| extend </a:t>
            </a:r>
            <a:r>
              <a:rPr lang="en-US" sz="1500" dirty="0" err="1"/>
              <a:t>activityStatusValue</a:t>
            </a:r>
            <a:r>
              <a:rPr lang="en-US" sz="1500" dirty="0"/>
              <a:t> = </a:t>
            </a:r>
            <a:r>
              <a:rPr lang="en-US" sz="1500" dirty="0" err="1"/>
              <a:t>toString</a:t>
            </a:r>
            <a:r>
              <a:rPr lang="en-US" sz="1500" dirty="0"/>
              <a:t>(Properties </a:t>
            </a:r>
            <a:r>
              <a:rPr lang="en-US" sz="1500" dirty="0" err="1"/>
              <a:t>d.activityStatusValue</a:t>
            </a:r>
            <a:r>
              <a:rPr lang="en-US" sz="1500" dirty="0"/>
              <a:t>)</a:t>
            </a:r>
          </a:p>
          <a:p>
            <a:pPr>
              <a:lnSpc>
                <a:spcPct val="100000"/>
              </a:lnSpc>
              <a:spcAft>
                <a:spcPts val="1000"/>
              </a:spcAft>
            </a:pPr>
            <a:r>
              <a:rPr lang="en-US" sz="1500" dirty="0"/>
              <a:t>| extend </a:t>
            </a:r>
            <a:r>
              <a:rPr lang="en-US" sz="1500" dirty="0" err="1"/>
              <a:t>eventName</a:t>
            </a:r>
            <a:r>
              <a:rPr lang="en-US" sz="1500" dirty="0"/>
              <a:t> = </a:t>
            </a:r>
            <a:r>
              <a:rPr lang="en-US" sz="1500" dirty="0" err="1"/>
              <a:t>toString</a:t>
            </a:r>
            <a:r>
              <a:rPr lang="en-US" sz="1500" dirty="0"/>
              <a:t>(Properties </a:t>
            </a:r>
            <a:r>
              <a:rPr lang="en-US" sz="1500" dirty="0" err="1"/>
              <a:t>d.eventName</a:t>
            </a:r>
            <a:r>
              <a:rPr lang="en-US" sz="1500" dirty="0"/>
              <a:t>)</a:t>
            </a:r>
          </a:p>
          <a:p>
            <a:pPr>
              <a:lnSpc>
                <a:spcPct val="100000"/>
              </a:lnSpc>
              <a:spcAft>
                <a:spcPts val="1000"/>
              </a:spcAft>
            </a:pPr>
            <a:r>
              <a:rPr lang="en-US" sz="1500" dirty="0"/>
              <a:t>| extend Justification = </a:t>
            </a:r>
            <a:r>
              <a:rPr lang="en-US" sz="1500" dirty="0" err="1"/>
              <a:t>toString</a:t>
            </a:r>
            <a:r>
              <a:rPr lang="en-US" sz="1500" dirty="0"/>
              <a:t>(parse json(</a:t>
            </a:r>
            <a:r>
              <a:rPr lang="en-US" sz="1500" dirty="0" err="1"/>
              <a:t>tostring</a:t>
            </a:r>
            <a:r>
              <a:rPr lang="en-US" sz="1500" dirty="0"/>
              <a:t>(Properties </a:t>
            </a:r>
            <a:r>
              <a:rPr lang="en-US" sz="1500" dirty="0" err="1"/>
              <a:t>d.eventProperties</a:t>
            </a:r>
            <a:r>
              <a:rPr lang="en-US" sz="1500" dirty="0"/>
              <a:t>)).Justification)</a:t>
            </a:r>
          </a:p>
          <a:p>
            <a:pPr>
              <a:lnSpc>
                <a:spcPct val="100000"/>
              </a:lnSpc>
              <a:spcAft>
                <a:spcPts val="1000"/>
              </a:spcAft>
            </a:pPr>
            <a:r>
              <a:rPr lang="en-US" sz="1500" dirty="0"/>
              <a:t>| extend User = </a:t>
            </a:r>
            <a:r>
              <a:rPr lang="en-US" sz="1500" dirty="0" err="1"/>
              <a:t>toString</a:t>
            </a:r>
            <a:r>
              <a:rPr lang="en-US" sz="1500" dirty="0"/>
              <a:t>(parse json(</a:t>
            </a:r>
            <a:r>
              <a:rPr lang="en-US" sz="1500" dirty="0" err="1"/>
              <a:t>tostring</a:t>
            </a:r>
            <a:r>
              <a:rPr lang="en-US" sz="1500" dirty="0"/>
              <a:t>(Properties </a:t>
            </a:r>
            <a:r>
              <a:rPr lang="en-US" sz="1500" dirty="0" err="1"/>
              <a:t>d.eventProperties</a:t>
            </a:r>
            <a:r>
              <a:rPr lang="en-US" sz="1500" dirty="0"/>
              <a:t>)).User)</a:t>
            </a:r>
          </a:p>
          <a:p>
            <a:pPr>
              <a:lnSpc>
                <a:spcPct val="100000"/>
              </a:lnSpc>
              <a:spcAft>
                <a:spcPts val="1000"/>
              </a:spcAft>
            </a:pPr>
            <a:r>
              <a:rPr lang="en-US" sz="1500" dirty="0"/>
              <a:t>| summarize count(</a:t>
            </a:r>
            <a:r>
              <a:rPr lang="en-US" sz="1500" dirty="0" err="1"/>
              <a:t>activityStatusValue</a:t>
            </a:r>
            <a:r>
              <a:rPr lang="en-US" sz="1500" dirty="0"/>
              <a:t>) by </a:t>
            </a:r>
            <a:r>
              <a:rPr lang="en-US" sz="1500" dirty="0" err="1"/>
              <a:t>activityStatusValue</a:t>
            </a:r>
            <a:r>
              <a:rPr lang="en-US" sz="1500" dirty="0"/>
              <a:t>, </a:t>
            </a:r>
            <a:r>
              <a:rPr lang="en-US" sz="1500" dirty="0" err="1"/>
              <a:t>eventName</a:t>
            </a:r>
            <a:r>
              <a:rPr lang="en-US" sz="1500" dirty="0"/>
              <a:t>, Justification, User, </a:t>
            </a:r>
            <a:r>
              <a:rPr lang="en-US" sz="1500" dirty="0" err="1"/>
              <a:t>TimeGenerated</a:t>
            </a:r>
            <a:r>
              <a:rPr lang="en-US" sz="1500" dirty="0"/>
              <a:t>, </a:t>
            </a:r>
            <a:r>
              <a:rPr lang="en-US" sz="1500" dirty="0" err="1"/>
              <a:t>ResourceId</a:t>
            </a:r>
            <a:endParaRPr lang="en-US" sz="1500" dirty="0"/>
          </a:p>
        </p:txBody>
      </p:sp>
    </p:spTree>
    <p:extLst>
      <p:ext uri="{BB962C8B-B14F-4D97-AF65-F5344CB8AC3E}">
        <p14:creationId xmlns:p14="http://schemas.microsoft.com/office/powerpoint/2010/main" val="189327282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Policy</a:t>
            </a:r>
          </a:p>
        </p:txBody>
      </p:sp>
      <p:pic>
        <p:nvPicPr>
          <p:cNvPr id="5" name="Content Placeholder 4">
            <a:extLst>
              <a:ext uri="{FF2B5EF4-FFF2-40B4-BE49-F238E27FC236}">
                <a16:creationId xmlns:a16="http://schemas.microsoft.com/office/drawing/2014/main" id="{B68DD9A9-0D99-4150-8E4F-3874E833853A}"/>
              </a:ext>
            </a:extLst>
          </p:cNvPr>
          <p:cNvPicPr>
            <a:picLocks noGrp="1" noChangeAspect="1"/>
          </p:cNvPicPr>
          <p:nvPr>
            <p:ph sz="quarter" idx="10"/>
          </p:nvPr>
        </p:nvPicPr>
        <p:blipFill>
          <a:blip r:embed="rId3"/>
          <a:stretch>
            <a:fillRect/>
          </a:stretch>
        </p:blipFill>
        <p:spPr>
          <a:xfrm>
            <a:off x="1461380" y="1435100"/>
            <a:ext cx="9264478" cy="4833938"/>
          </a:xfrm>
          <a:prstGeom prst="rect">
            <a:avLst/>
          </a:prstGeom>
          <a:ln>
            <a:solidFill>
              <a:schemeClr val="accent1"/>
            </a:solidFill>
          </a:ln>
        </p:spPr>
      </p:pic>
    </p:spTree>
    <p:extLst>
      <p:ext uri="{BB962C8B-B14F-4D97-AF65-F5344CB8AC3E}">
        <p14:creationId xmlns:p14="http://schemas.microsoft.com/office/powerpoint/2010/main" val="367593649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740" y="1545312"/>
            <a:ext cx="11018520" cy="4936736"/>
          </a:xfrm>
        </p:spPr>
        <p:txBody>
          <a:bodyPr/>
          <a:lstStyle/>
          <a:p>
            <a:pPr>
              <a:lnSpc>
                <a:spcPct val="100000"/>
              </a:lnSpc>
              <a:spcAft>
                <a:spcPts val="1000"/>
              </a:spcAft>
            </a:pPr>
            <a:r>
              <a:rPr lang="en-US" sz="1200" dirty="0"/>
              <a:t>$</a:t>
            </a:r>
            <a:r>
              <a:rPr lang="en-US" sz="1200" dirty="0" err="1"/>
              <a:t>JitPolicy</a:t>
            </a:r>
            <a:r>
              <a:rPr lang="en-US" sz="1200" dirty="0"/>
              <a:t> = (@{ id="/subscriptions/$</a:t>
            </a:r>
            <a:r>
              <a:rPr lang="en-US" sz="1200" dirty="0" err="1"/>
              <a:t>subscriptionId</a:t>
            </a:r>
            <a:r>
              <a:rPr lang="en-US" sz="1200" dirty="0"/>
              <a:t>/</a:t>
            </a:r>
            <a:r>
              <a:rPr lang="en-US" sz="1200" dirty="0" err="1"/>
              <a:t>resourceGroups</a:t>
            </a:r>
            <a:r>
              <a:rPr lang="en-US" sz="1200" dirty="0"/>
              <a:t>/$($</a:t>
            </a:r>
            <a:r>
              <a:rPr lang="en-US" sz="1200" dirty="0" err="1"/>
              <a:t>rg.ResourceGroupName</a:t>
            </a:r>
            <a:r>
              <a:rPr lang="en-US" sz="1200" dirty="0"/>
              <a:t>)/providers/</a:t>
            </a:r>
            <a:r>
              <a:rPr lang="en-US" sz="1200" dirty="0" err="1"/>
              <a:t>Microsoft.Compute</a:t>
            </a:r>
            <a:r>
              <a:rPr lang="en-US" sz="1200" dirty="0"/>
              <a:t>/</a:t>
            </a:r>
            <a:r>
              <a:rPr lang="en-US" sz="1200" dirty="0" err="1"/>
              <a:t>virtualMachines</a:t>
            </a:r>
            <a:r>
              <a:rPr lang="en-US" sz="1200" dirty="0"/>
              <a:t>/$($</a:t>
            </a:r>
            <a:r>
              <a:rPr lang="en-US" sz="1200" dirty="0" err="1"/>
              <a:t>vm.Name</a:t>
            </a:r>
            <a:r>
              <a:rPr lang="en-US" sz="1200" dirty="0"/>
              <a:t>)"</a:t>
            </a:r>
          </a:p>
          <a:p>
            <a:pPr>
              <a:lnSpc>
                <a:spcPct val="100000"/>
              </a:lnSpc>
              <a:spcAft>
                <a:spcPts val="1000"/>
              </a:spcAft>
            </a:pPr>
            <a:r>
              <a:rPr lang="en-US" sz="1200" dirty="0"/>
              <a:t>    ports=(@{</a:t>
            </a:r>
          </a:p>
          <a:p>
            <a:pPr>
              <a:lnSpc>
                <a:spcPct val="100000"/>
              </a:lnSpc>
              <a:spcAft>
                <a:spcPts val="1000"/>
              </a:spcAft>
            </a:pPr>
            <a:r>
              <a:rPr lang="en-US" sz="1200" dirty="0"/>
              <a:t>         number=22;</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a:t>
            </a:r>
          </a:p>
          <a:p>
            <a:pPr>
              <a:lnSpc>
                <a:spcPct val="100000"/>
              </a:lnSpc>
              <a:spcAft>
                <a:spcPts val="1000"/>
              </a:spcAft>
            </a:pPr>
            <a:r>
              <a:rPr lang="en-US" sz="1200" dirty="0"/>
              <a:t>         @{</a:t>
            </a:r>
          </a:p>
          <a:p>
            <a:pPr>
              <a:lnSpc>
                <a:spcPct val="100000"/>
              </a:lnSpc>
              <a:spcAft>
                <a:spcPts val="1000"/>
              </a:spcAft>
            </a:pPr>
            <a:r>
              <a:rPr lang="en-US" sz="1200" dirty="0"/>
              <a:t>         number=3389;</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   </a:t>
            </a:r>
          </a:p>
          <a:p>
            <a:pPr>
              <a:lnSpc>
                <a:spcPct val="100000"/>
              </a:lnSpc>
              <a:spcAft>
                <a:spcPts val="1000"/>
              </a:spcAft>
            </a:pPr>
            <a:r>
              <a:rPr lang="en-US" sz="1200" dirty="0"/>
              <a:t>$</a:t>
            </a:r>
            <a:r>
              <a:rPr lang="en-US" sz="1200" dirty="0" err="1"/>
              <a:t>JitPolicyArr</a:t>
            </a:r>
            <a:r>
              <a:rPr lang="en-US" sz="1200" dirty="0"/>
              <a:t>=@($JitPolicy)</a:t>
            </a:r>
          </a:p>
          <a:p>
            <a:pPr>
              <a:lnSpc>
                <a:spcPct val="100000"/>
              </a:lnSpc>
              <a:spcAft>
                <a:spcPts val="1000"/>
              </a:spcAft>
            </a:pPr>
            <a:r>
              <a:rPr lang="en-US" sz="1200" dirty="0"/>
              <a:t>Set-</a:t>
            </a:r>
            <a:r>
              <a:rPr lang="en-US" sz="1200" dirty="0" err="1"/>
              <a:t>AzJitNetworkAccessPolicy</a:t>
            </a:r>
            <a:r>
              <a:rPr lang="en-US" sz="1200" dirty="0"/>
              <a:t> -Kind "Basic" -Location $</a:t>
            </a:r>
            <a:r>
              <a:rPr lang="en-US" sz="1200" dirty="0" err="1"/>
              <a:t>vm.Location</a:t>
            </a:r>
            <a:r>
              <a:rPr lang="en-US" sz="1200" dirty="0"/>
              <a:t> -Name $</a:t>
            </a:r>
            <a:r>
              <a:rPr lang="en-US" sz="1200" dirty="0" err="1"/>
              <a:t>vm.Name</a:t>
            </a:r>
            <a:r>
              <a:rPr lang="en-US" sz="1200" dirty="0"/>
              <a:t> -</a:t>
            </a:r>
            <a:r>
              <a:rPr lang="en-US" sz="1200" dirty="0" err="1"/>
              <a:t>ResourceGroupName</a:t>
            </a:r>
            <a:r>
              <a:rPr lang="en-US" sz="1200" dirty="0"/>
              <a:t> $</a:t>
            </a:r>
            <a:r>
              <a:rPr lang="en-US" sz="1200" dirty="0" err="1"/>
              <a:t>vm.ResourceGroupName</a:t>
            </a:r>
            <a:r>
              <a:rPr lang="en-US" sz="1200" dirty="0"/>
              <a:t> -</a:t>
            </a:r>
            <a:r>
              <a:rPr lang="en-US" sz="1200" dirty="0" err="1"/>
              <a:t>VirtualMachine</a:t>
            </a:r>
            <a:r>
              <a:rPr lang="en-US" sz="1200" dirty="0"/>
              <a:t> $</a:t>
            </a:r>
            <a:r>
              <a:rPr lang="en-US" sz="1200" dirty="0" err="1"/>
              <a:t>JitPolicyArr</a:t>
            </a:r>
            <a:endParaRPr lang="en-US" sz="1200" b="1" dirty="0"/>
          </a:p>
        </p:txBody>
      </p:sp>
    </p:spTree>
    <p:extLst>
      <p:ext uri="{BB962C8B-B14F-4D97-AF65-F5344CB8AC3E}">
        <p14:creationId xmlns:p14="http://schemas.microsoft.com/office/powerpoint/2010/main" val="4399603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B1B94D-4849-4520-9B4E-BCB4D080DA58}"/>
              </a:ext>
            </a:extLst>
          </p:cNvPr>
          <p:cNvSpPr/>
          <p:nvPr/>
        </p:nvSpPr>
        <p:spPr bwMode="auto">
          <a:xfrm>
            <a:off x="679458" y="3193143"/>
            <a:ext cx="5210176" cy="30625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E7F1C1E-909B-408F-864D-5C7C2DC2C795}"/>
              </a:ext>
            </a:extLst>
          </p:cNvPr>
          <p:cNvSpPr/>
          <p:nvPr/>
        </p:nvSpPr>
        <p:spPr bwMode="auto">
          <a:xfrm>
            <a:off x="6520308" y="3193143"/>
            <a:ext cx="5210176" cy="30625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80568" y="1724363"/>
            <a:ext cx="10719558" cy="4676437"/>
          </a:xfrm>
        </p:spPr>
        <p:txBody>
          <a:bodyPr/>
          <a:lstStyle/>
          <a:p>
            <a:pPr>
              <a:lnSpc>
                <a:spcPct val="100000"/>
              </a:lnSpc>
              <a:spcAft>
                <a:spcPts val="1000"/>
              </a:spcAft>
            </a:pPr>
            <a:r>
              <a:rPr lang="en-US" sz="1800" dirty="0"/>
              <a:t>The next two days will focus on how Microsoft Defender for Cloud and Azure Sentinel through working together using other underlying products protect a customer’s infrastructure and business from threats.</a:t>
            </a:r>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endParaRPr lang="en-US" sz="1800" b="1" dirty="0"/>
          </a:p>
          <a:p>
            <a:pPr>
              <a:lnSpc>
                <a:spcPct val="100000"/>
              </a:lnSpc>
              <a:spcAft>
                <a:spcPts val="1000"/>
              </a:spcAft>
            </a:pPr>
            <a:r>
              <a:rPr lang="en-US" sz="1800" b="1" dirty="0"/>
              <a:t>Highlight: Respond to a real attack.</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2"/>
            <a:ext cx="11052559" cy="1284967"/>
          </a:xfrm>
        </p:spPr>
        <p:txBody>
          <a:bodyPr/>
          <a:lstStyle/>
          <a:p>
            <a:r>
              <a:rPr lang="en-US" dirty="0"/>
              <a:t>Microsoft Defender for Cloud + Azure Sentinel: </a:t>
            </a:r>
            <a:br>
              <a:rPr lang="en-US" dirty="0"/>
            </a:br>
            <a:r>
              <a:rPr lang="en-US" dirty="0"/>
              <a:t>Better Together</a:t>
            </a:r>
          </a:p>
        </p:txBody>
      </p:sp>
      <p:sp>
        <p:nvSpPr>
          <p:cNvPr id="6" name="Text Placeholder 2">
            <a:extLst>
              <a:ext uri="{FF2B5EF4-FFF2-40B4-BE49-F238E27FC236}">
                <a16:creationId xmlns:a16="http://schemas.microsoft.com/office/drawing/2014/main" id="{00498CF7-F586-4258-ADA4-4C5312596B90}"/>
              </a:ext>
            </a:extLst>
          </p:cNvPr>
          <p:cNvSpPr txBox="1">
            <a:spLocks/>
          </p:cNvSpPr>
          <p:nvPr/>
        </p:nvSpPr>
        <p:spPr>
          <a:xfrm>
            <a:off x="584200" y="2596622"/>
            <a:ext cx="521970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accent1"/>
                </a:solidFill>
                <a:latin typeface="+mj-lt"/>
              </a:rPr>
              <a:t>Day 1</a:t>
            </a:r>
          </a:p>
        </p:txBody>
      </p:sp>
      <p:sp>
        <p:nvSpPr>
          <p:cNvPr id="7" name="Text Placeholder 3">
            <a:extLst>
              <a:ext uri="{FF2B5EF4-FFF2-40B4-BE49-F238E27FC236}">
                <a16:creationId xmlns:a16="http://schemas.microsoft.com/office/drawing/2014/main" id="{DB38DC23-06DE-4C34-8FAE-92806BD95F7D}"/>
              </a:ext>
            </a:extLst>
          </p:cNvPr>
          <p:cNvSpPr txBox="1">
            <a:spLocks/>
          </p:cNvSpPr>
          <p:nvPr/>
        </p:nvSpPr>
        <p:spPr>
          <a:xfrm>
            <a:off x="679457" y="3244321"/>
            <a:ext cx="5187809" cy="26146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1000"/>
              </a:spcAft>
              <a:buNone/>
            </a:pPr>
            <a:r>
              <a:rPr lang="en-US" sz="2000" dirty="0"/>
              <a:t>A look at:</a:t>
            </a:r>
          </a:p>
          <a:p>
            <a:pPr>
              <a:lnSpc>
                <a:spcPct val="100000"/>
              </a:lnSpc>
              <a:spcAft>
                <a:spcPts val="1000"/>
              </a:spcAft>
            </a:pPr>
            <a:r>
              <a:rPr lang="en-US" sz="2000" dirty="0"/>
              <a:t>Microsoft Defender for Cloud (Deployment, APIs, KQL) with activities and labs</a:t>
            </a:r>
          </a:p>
          <a:p>
            <a:pPr>
              <a:lnSpc>
                <a:spcPct val="100000"/>
              </a:lnSpc>
              <a:spcAft>
                <a:spcPts val="1000"/>
              </a:spcAft>
            </a:pPr>
            <a:r>
              <a:rPr lang="en-US" sz="2000" dirty="0"/>
              <a:t>Azure Sentinel with activities and labs, specifically how to migrate from other SIEM systems.</a:t>
            </a:r>
          </a:p>
        </p:txBody>
      </p:sp>
      <p:sp>
        <p:nvSpPr>
          <p:cNvPr id="8" name="Text Placeholder 4">
            <a:extLst>
              <a:ext uri="{FF2B5EF4-FFF2-40B4-BE49-F238E27FC236}">
                <a16:creationId xmlns:a16="http://schemas.microsoft.com/office/drawing/2014/main" id="{C8485225-9826-40AC-876D-6AFC220D0DC2}"/>
              </a:ext>
            </a:extLst>
          </p:cNvPr>
          <p:cNvSpPr txBox="1">
            <a:spLocks/>
          </p:cNvSpPr>
          <p:nvPr/>
        </p:nvSpPr>
        <p:spPr>
          <a:xfrm>
            <a:off x="6397625" y="2596622"/>
            <a:ext cx="521970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accent1"/>
                </a:solidFill>
                <a:latin typeface="+mj-lt"/>
              </a:rPr>
              <a:t>Day 2</a:t>
            </a:r>
          </a:p>
        </p:txBody>
      </p:sp>
      <p:sp>
        <p:nvSpPr>
          <p:cNvPr id="9" name="Text Placeholder 5">
            <a:extLst>
              <a:ext uri="{FF2B5EF4-FFF2-40B4-BE49-F238E27FC236}">
                <a16:creationId xmlns:a16="http://schemas.microsoft.com/office/drawing/2014/main" id="{FE9DEBF3-6401-4D26-8DC8-5E47719D788E}"/>
              </a:ext>
            </a:extLst>
          </p:cNvPr>
          <p:cNvSpPr txBox="1">
            <a:spLocks/>
          </p:cNvSpPr>
          <p:nvPr/>
        </p:nvSpPr>
        <p:spPr>
          <a:xfrm>
            <a:off x="6520307" y="3244321"/>
            <a:ext cx="5191125" cy="261461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How Microsoft Defender for Cloud and Azure Sentinel utilize Log Analytics + Azure Automation to implement a highly efficient Security Operations Center with activities and labs.</a:t>
            </a:r>
          </a:p>
          <a:p>
            <a:endParaRPr lang="en-US" sz="2000" dirty="0"/>
          </a:p>
        </p:txBody>
      </p:sp>
    </p:spTree>
    <p:extLst>
      <p:ext uri="{BB962C8B-B14F-4D97-AF65-F5344CB8AC3E}">
        <p14:creationId xmlns:p14="http://schemas.microsoft.com/office/powerpoint/2010/main" val="90993101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 Rest </a:t>
            </a:r>
            <a:r>
              <a:rPr lang="en-US" dirty="0" err="1"/>
              <a:t>Api</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478423"/>
          </a:xfrm>
        </p:spPr>
        <p:txBody>
          <a:bodyPr/>
          <a:lstStyle/>
          <a:p>
            <a:pPr>
              <a:lnSpc>
                <a:spcPct val="100000"/>
              </a:lnSpc>
              <a:spcAft>
                <a:spcPts val="1000"/>
              </a:spcAft>
            </a:pPr>
            <a:r>
              <a:rPr lang="en-US" sz="1800" dirty="0"/>
              <a:t>Network Map data is </a:t>
            </a:r>
            <a:r>
              <a:rPr lang="en-US" sz="1800" b="1" dirty="0"/>
              <a:t>not</a:t>
            </a:r>
            <a:r>
              <a:rPr lang="en-US" sz="1800" dirty="0"/>
              <a:t> available via KQL or Azure Resource Graph.  </a:t>
            </a:r>
          </a:p>
          <a:p>
            <a:pPr>
              <a:lnSpc>
                <a:spcPct val="100000"/>
              </a:lnSpc>
              <a:spcAft>
                <a:spcPts val="1000"/>
              </a:spcAft>
            </a:pPr>
            <a:r>
              <a:rPr lang="en-US" sz="1800" b="1" dirty="0"/>
              <a:t>Data can be accessed via REST APIs</a:t>
            </a:r>
          </a:p>
          <a:p>
            <a:pPr>
              <a:lnSpc>
                <a:spcPct val="100000"/>
              </a:lnSpc>
              <a:spcAft>
                <a:spcPts val="1000"/>
              </a:spcAft>
            </a:pPr>
            <a:endParaRPr lang="en-US" sz="1800" b="1" dirty="0"/>
          </a:p>
          <a:p>
            <a:r>
              <a:rPr lang="en-US" sz="1100" b="1" dirty="0">
                <a:solidFill>
                  <a:srgbClr val="D4D4D4"/>
                </a:solidFill>
                <a:effectLst/>
                <a:latin typeface="Consolas" panose="020B0609020204030204" pitchFamily="49" charset="0"/>
              </a:rPr>
              <a:t>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url</a:t>
            </a:r>
            <a:r>
              <a:rPr lang="en-US" sz="1400" b="1" dirty="0">
                <a:solidFill>
                  <a:srgbClr val="D4D4D4"/>
                </a:solidFill>
                <a:effectLst/>
                <a:latin typeface="Consolas" panose="020B0609020204030204" pitchFamily="49" charset="0"/>
              </a:rPr>
              <a:t> = </a:t>
            </a:r>
            <a:r>
              <a:rPr lang="en-US" sz="1400" b="1" dirty="0">
                <a:solidFill>
                  <a:srgbClr val="CE9178"/>
                </a:solidFill>
                <a:effectLst/>
                <a:latin typeface="Consolas" panose="020B0609020204030204" pitchFamily="49" charset="0"/>
              </a:rPr>
              <a:t>"https://management.azure.com/subscriptions/</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subscriptionId</a:t>
            </a:r>
            <a:r>
              <a:rPr lang="en-US" sz="1400" b="1" dirty="0">
                <a:solidFill>
                  <a:srgbClr val="CE9178"/>
                </a:solidFill>
                <a:effectLst/>
                <a:latin typeface="Consolas" panose="020B0609020204030204" pitchFamily="49" charset="0"/>
              </a:rPr>
              <a:t>/providers/</a:t>
            </a:r>
            <a:r>
              <a:rPr lang="en-US" sz="1400" b="1" dirty="0" err="1">
                <a:solidFill>
                  <a:srgbClr val="CE9178"/>
                </a:solidFill>
                <a:effectLst/>
                <a:latin typeface="Consolas" panose="020B0609020204030204" pitchFamily="49" charset="0"/>
              </a:rPr>
              <a:t>Microsoft.Security</a:t>
            </a:r>
            <a:r>
              <a:rPr lang="en-US" sz="1400" b="1" dirty="0">
                <a:solidFill>
                  <a:srgbClr val="CE9178"/>
                </a:solidFill>
                <a:effectLst/>
                <a:latin typeface="Consolas" panose="020B0609020204030204" pitchFamily="49" charset="0"/>
              </a:rPr>
              <a:t>/</a:t>
            </a:r>
            <a:r>
              <a:rPr lang="en-US" sz="1400" b="1" dirty="0" err="1">
                <a:solidFill>
                  <a:srgbClr val="CE9178"/>
                </a:solidFill>
                <a:effectLst/>
                <a:latin typeface="Consolas" panose="020B0609020204030204" pitchFamily="49" charset="0"/>
              </a:rPr>
              <a:t>topologies?includeResourceInformation</a:t>
            </a:r>
            <a:r>
              <a:rPr lang="en-US" sz="1400" b="1" dirty="0">
                <a:solidFill>
                  <a:srgbClr val="CE9178"/>
                </a:solidFill>
                <a:effectLst/>
                <a:latin typeface="Consolas" panose="020B0609020204030204" pitchFamily="49" charset="0"/>
              </a:rPr>
              <a:t>=</a:t>
            </a:r>
            <a:r>
              <a:rPr lang="en-US" sz="1400" b="1" dirty="0" err="1">
                <a:solidFill>
                  <a:srgbClr val="CE9178"/>
                </a:solidFill>
                <a:effectLst/>
                <a:latin typeface="Consolas" panose="020B0609020204030204" pitchFamily="49" charset="0"/>
              </a:rPr>
              <a:t>true&amp;api-version</a:t>
            </a:r>
            <a:r>
              <a:rPr lang="en-US" sz="1400" b="1" dirty="0">
                <a:solidFill>
                  <a:srgbClr val="CE9178"/>
                </a:solidFill>
                <a:effectLst/>
                <a:latin typeface="Consolas" panose="020B0609020204030204" pitchFamily="49" charset="0"/>
              </a:rPr>
              <a:t>=2015-06-01-preview"</a:t>
            </a:r>
            <a:endParaRPr lang="en-US" sz="1400" b="1" dirty="0">
              <a:solidFill>
                <a:srgbClr val="D4D4D4"/>
              </a:solidFill>
              <a:effectLst/>
              <a:latin typeface="Consolas" panose="020B0609020204030204" pitchFamily="49" charset="0"/>
            </a:endParaRPr>
          </a:p>
          <a:p>
            <a:r>
              <a:rPr lang="en-US" sz="1400" b="1" dirty="0">
                <a:solidFill>
                  <a:srgbClr val="D4D4D4"/>
                </a:solidFill>
                <a:effectLst/>
                <a:latin typeface="Consolas" panose="020B0609020204030204" pitchFamily="49" charset="0"/>
              </a:rPr>
              <a:t>    </a:t>
            </a:r>
            <a:r>
              <a:rPr lang="en-US" sz="1400" b="1" dirty="0">
                <a:solidFill>
                  <a:srgbClr val="9CDCFE"/>
                </a:solidFill>
                <a:effectLst/>
                <a:latin typeface="Consolas" panose="020B0609020204030204" pitchFamily="49" charset="0"/>
              </a:rPr>
              <a:t>$result</a:t>
            </a:r>
            <a:r>
              <a:rPr lang="en-US" sz="1400" b="1" dirty="0">
                <a:solidFill>
                  <a:srgbClr val="D4D4D4"/>
                </a:solidFill>
                <a:effectLst/>
                <a:latin typeface="Consolas" panose="020B0609020204030204" pitchFamily="49" charset="0"/>
              </a:rPr>
              <a:t> = </a:t>
            </a:r>
            <a:r>
              <a:rPr lang="en-US" sz="1400" b="1" dirty="0">
                <a:solidFill>
                  <a:srgbClr val="DCDCAA"/>
                </a:solidFill>
                <a:effectLst/>
                <a:latin typeface="Consolas" panose="020B0609020204030204" pitchFamily="49" charset="0"/>
              </a:rPr>
              <a:t>Invoke-</a:t>
            </a:r>
            <a:r>
              <a:rPr lang="en-US" sz="1400" b="1" dirty="0" err="1">
                <a:solidFill>
                  <a:srgbClr val="DCDCAA"/>
                </a:solidFill>
                <a:effectLst/>
                <a:latin typeface="Consolas" panose="020B0609020204030204" pitchFamily="49" charset="0"/>
              </a:rPr>
              <a:t>RestMethod</a:t>
            </a:r>
            <a:r>
              <a:rPr lang="en-US" sz="1400" b="1" dirty="0">
                <a:solidFill>
                  <a:srgbClr val="D4D4D4"/>
                </a:solidFill>
                <a:effectLst/>
                <a:latin typeface="Consolas" panose="020B0609020204030204" pitchFamily="49" charset="0"/>
              </a:rPr>
              <a:t>  -Uri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url</a:t>
            </a:r>
            <a:r>
              <a:rPr lang="en-US" sz="1400" b="1" dirty="0">
                <a:solidFill>
                  <a:srgbClr val="D4D4D4"/>
                </a:solidFill>
                <a:effectLst/>
                <a:latin typeface="Consolas" panose="020B0609020204030204" pitchFamily="49" charset="0"/>
              </a:rPr>
              <a:t> -Method Get -</a:t>
            </a:r>
            <a:r>
              <a:rPr lang="en-US" sz="1400" b="1" dirty="0" err="1">
                <a:solidFill>
                  <a:srgbClr val="D4D4D4"/>
                </a:solidFill>
                <a:effectLst/>
                <a:latin typeface="Consolas" panose="020B0609020204030204" pitchFamily="49" charset="0"/>
              </a:rPr>
              <a:t>ContentType</a:t>
            </a:r>
            <a:r>
              <a:rPr lang="en-US" sz="1400" b="1" dirty="0">
                <a:solidFill>
                  <a:srgbClr val="D4D4D4"/>
                </a:solidFill>
                <a:effectLst/>
                <a:latin typeface="Consolas" panose="020B0609020204030204" pitchFamily="49" charset="0"/>
              </a:rPr>
              <a:t> </a:t>
            </a:r>
            <a:r>
              <a:rPr lang="en-US" sz="1400" b="1" dirty="0">
                <a:solidFill>
                  <a:srgbClr val="CE9178"/>
                </a:solidFill>
                <a:effectLst/>
                <a:latin typeface="Consolas" panose="020B0609020204030204" pitchFamily="49" charset="0"/>
              </a:rPr>
              <a:t>"application/json"</a:t>
            </a:r>
            <a:r>
              <a:rPr lang="en-US" sz="1400" b="1" dirty="0">
                <a:solidFill>
                  <a:srgbClr val="D4D4D4"/>
                </a:solidFill>
                <a:effectLst/>
                <a:latin typeface="Consolas" panose="020B0609020204030204" pitchFamily="49" charset="0"/>
              </a:rPr>
              <a:t> -Headers </a:t>
            </a:r>
            <a:r>
              <a:rPr lang="en-US" sz="1400" b="1" dirty="0">
                <a:solidFill>
                  <a:srgbClr val="569CD6"/>
                </a:solidFill>
                <a:effectLst/>
                <a:latin typeface="Consolas" panose="020B0609020204030204" pitchFamily="49" charset="0"/>
              </a:rPr>
              <a:t>@</a:t>
            </a:r>
            <a:r>
              <a:rPr lang="en-US" sz="1400" b="1" dirty="0">
                <a:solidFill>
                  <a:srgbClr val="D4D4D4"/>
                </a:solidFill>
                <a:effectLst/>
                <a:latin typeface="Consolas" panose="020B0609020204030204" pitchFamily="49" charset="0"/>
              </a:rPr>
              <a:t>{</a:t>
            </a:r>
            <a:r>
              <a:rPr lang="en-US" sz="1400" b="1" dirty="0">
                <a:solidFill>
                  <a:srgbClr val="CE9178"/>
                </a:solidFill>
                <a:effectLst/>
                <a:latin typeface="Consolas" panose="020B0609020204030204" pitchFamily="49" charset="0"/>
              </a:rPr>
              <a:t>"Authorization"</a:t>
            </a:r>
            <a:r>
              <a:rPr lang="en-US" sz="1400" b="1" dirty="0">
                <a:solidFill>
                  <a:srgbClr val="D4D4D4"/>
                </a:solidFill>
                <a:effectLst/>
                <a:latin typeface="Consolas" panose="020B0609020204030204" pitchFamily="49" charset="0"/>
              </a:rPr>
              <a:t>=</a:t>
            </a:r>
            <a:r>
              <a:rPr lang="en-US" sz="1400" b="1" dirty="0">
                <a:solidFill>
                  <a:srgbClr val="CE9178"/>
                </a:solidFill>
                <a:effectLst/>
                <a:latin typeface="Consolas" panose="020B0609020204030204" pitchFamily="49" charset="0"/>
              </a:rPr>
              <a:t>"Bearer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managementToken</a:t>
            </a:r>
            <a:r>
              <a:rPr lang="en-US" sz="1400" b="1" dirty="0">
                <a:solidFill>
                  <a:srgbClr val="CE9178"/>
                </a:solidFill>
                <a:effectLst/>
                <a:latin typeface="Consolas" panose="020B0609020204030204" pitchFamily="49" charset="0"/>
              </a:rPr>
              <a:t>"</a:t>
            </a:r>
            <a:r>
              <a:rPr lang="en-US" sz="1400" b="1" dirty="0">
                <a:solidFill>
                  <a:srgbClr val="D4D4D4"/>
                </a:solidFill>
                <a:effectLst/>
                <a:latin typeface="Consolas" panose="020B0609020204030204" pitchFamily="49" charset="0"/>
              </a:rPr>
              <a:t>};</a:t>
            </a:r>
          </a:p>
          <a:p>
            <a:r>
              <a:rPr lang="en-US" sz="1400" b="1" dirty="0">
                <a:solidFill>
                  <a:srgbClr val="D4D4D4"/>
                </a:solidFill>
                <a:effectLst/>
                <a:latin typeface="Consolas" panose="020B0609020204030204" pitchFamily="49" charset="0"/>
              </a:rPr>
              <a:t>   </a:t>
            </a:r>
            <a:r>
              <a:rPr lang="en-US" sz="1400" b="1" dirty="0">
                <a:solidFill>
                  <a:srgbClr val="9CDCFE"/>
                </a:solidFill>
                <a:effectLst/>
                <a:latin typeface="Consolas" panose="020B0609020204030204" pitchFamily="49" charset="0"/>
              </a:rPr>
              <a:t>$result</a:t>
            </a:r>
            <a:r>
              <a:rPr lang="en-US" sz="1400" b="1" dirty="0">
                <a:solidFill>
                  <a:srgbClr val="D4D4D4"/>
                </a:solidFill>
                <a:effectLst/>
                <a:latin typeface="Consolas" panose="020B0609020204030204" pitchFamily="49" charset="0"/>
              </a:rPr>
              <a:t>;</a:t>
            </a:r>
          </a:p>
          <a:p>
            <a:r>
              <a:rPr lang="en-US" sz="1400" b="1" dirty="0">
                <a:solidFill>
                  <a:srgbClr val="D4D4D4"/>
                </a:solidFill>
                <a:effectLst/>
                <a:latin typeface="Consolas" panose="020B0609020204030204" pitchFamily="49" charset="0"/>
              </a:rPr>
              <a:t>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url</a:t>
            </a:r>
            <a:r>
              <a:rPr lang="en-US" sz="1400" b="1" dirty="0">
                <a:solidFill>
                  <a:srgbClr val="D4D4D4"/>
                </a:solidFill>
                <a:effectLst/>
                <a:latin typeface="Consolas" panose="020B0609020204030204" pitchFamily="49" charset="0"/>
              </a:rPr>
              <a:t> = </a:t>
            </a:r>
            <a:r>
              <a:rPr lang="en-US" sz="1400" b="1" dirty="0">
                <a:solidFill>
                  <a:srgbClr val="CE9178"/>
                </a:solidFill>
                <a:effectLst/>
                <a:latin typeface="Consolas" panose="020B0609020204030204" pitchFamily="49" charset="0"/>
              </a:rPr>
              <a:t>"https://management.azure.com/subscriptions/</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subscriptionId</a:t>
            </a:r>
            <a:r>
              <a:rPr lang="en-US" sz="1400" b="1" dirty="0">
                <a:solidFill>
                  <a:srgbClr val="CE9178"/>
                </a:solidFill>
                <a:effectLst/>
                <a:latin typeface="Consolas" panose="020B0609020204030204" pitchFamily="49" charset="0"/>
              </a:rPr>
              <a:t>/providers/</a:t>
            </a:r>
            <a:r>
              <a:rPr lang="en-US" sz="1400" b="1" dirty="0" err="1">
                <a:solidFill>
                  <a:srgbClr val="CE9178"/>
                </a:solidFill>
                <a:effectLst/>
                <a:latin typeface="Consolas" panose="020B0609020204030204" pitchFamily="49" charset="0"/>
              </a:rPr>
              <a:t>Microsoft.Security</a:t>
            </a:r>
            <a:r>
              <a:rPr lang="en-US" sz="1400" b="1" dirty="0">
                <a:solidFill>
                  <a:srgbClr val="CE9178"/>
                </a:solidFill>
                <a:effectLst/>
                <a:latin typeface="Consolas" panose="020B0609020204030204" pitchFamily="49" charset="0"/>
              </a:rPr>
              <a:t>/</a:t>
            </a:r>
            <a:r>
              <a:rPr lang="en-US" sz="1400" b="1" dirty="0" err="1">
                <a:solidFill>
                  <a:srgbClr val="CE9178"/>
                </a:solidFill>
                <a:effectLst/>
                <a:latin typeface="Consolas" panose="020B0609020204030204" pitchFamily="49" charset="0"/>
              </a:rPr>
              <a:t>allowedConnections?api-version</a:t>
            </a:r>
            <a:r>
              <a:rPr lang="en-US" sz="1400" b="1" dirty="0">
                <a:solidFill>
                  <a:srgbClr val="CE9178"/>
                </a:solidFill>
                <a:effectLst/>
                <a:latin typeface="Consolas" panose="020B0609020204030204" pitchFamily="49" charset="0"/>
              </a:rPr>
              <a:t>=2015-06-01-preview"</a:t>
            </a:r>
            <a:r>
              <a:rPr lang="en-US" sz="1400" b="1" dirty="0">
                <a:solidFill>
                  <a:srgbClr val="D4D4D4"/>
                </a:solidFill>
                <a:effectLst/>
                <a:latin typeface="Consolas" panose="020B0609020204030204" pitchFamily="49" charset="0"/>
              </a:rPr>
              <a:t>;</a:t>
            </a:r>
          </a:p>
          <a:p>
            <a:r>
              <a:rPr lang="en-US" sz="1400" b="1" dirty="0">
                <a:solidFill>
                  <a:srgbClr val="D4D4D4"/>
                </a:solidFill>
                <a:effectLst/>
                <a:latin typeface="Consolas" panose="020B0609020204030204" pitchFamily="49" charset="0"/>
              </a:rPr>
              <a:t>    </a:t>
            </a:r>
            <a:r>
              <a:rPr lang="en-US" sz="1400" b="1" dirty="0">
                <a:solidFill>
                  <a:srgbClr val="9CDCFE"/>
                </a:solidFill>
                <a:effectLst/>
                <a:latin typeface="Consolas" panose="020B0609020204030204" pitchFamily="49" charset="0"/>
              </a:rPr>
              <a:t>$result</a:t>
            </a:r>
            <a:r>
              <a:rPr lang="en-US" sz="1400" b="1" dirty="0">
                <a:solidFill>
                  <a:srgbClr val="D4D4D4"/>
                </a:solidFill>
                <a:effectLst/>
                <a:latin typeface="Consolas" panose="020B0609020204030204" pitchFamily="49" charset="0"/>
              </a:rPr>
              <a:t> = </a:t>
            </a:r>
            <a:r>
              <a:rPr lang="en-US" sz="1400" b="1" dirty="0">
                <a:solidFill>
                  <a:srgbClr val="DCDCAA"/>
                </a:solidFill>
                <a:effectLst/>
                <a:latin typeface="Consolas" panose="020B0609020204030204" pitchFamily="49" charset="0"/>
              </a:rPr>
              <a:t>Invoke-</a:t>
            </a:r>
            <a:r>
              <a:rPr lang="en-US" sz="1400" b="1" dirty="0" err="1">
                <a:solidFill>
                  <a:srgbClr val="DCDCAA"/>
                </a:solidFill>
                <a:effectLst/>
                <a:latin typeface="Consolas" panose="020B0609020204030204" pitchFamily="49" charset="0"/>
              </a:rPr>
              <a:t>RestMethod</a:t>
            </a:r>
            <a:r>
              <a:rPr lang="en-US" sz="1400" b="1" dirty="0">
                <a:solidFill>
                  <a:srgbClr val="D4D4D4"/>
                </a:solidFill>
                <a:effectLst/>
                <a:latin typeface="Consolas" panose="020B0609020204030204" pitchFamily="49" charset="0"/>
              </a:rPr>
              <a:t>  -Uri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url</a:t>
            </a:r>
            <a:r>
              <a:rPr lang="en-US" sz="1400" b="1" dirty="0">
                <a:solidFill>
                  <a:srgbClr val="D4D4D4"/>
                </a:solidFill>
                <a:effectLst/>
                <a:latin typeface="Consolas" panose="020B0609020204030204" pitchFamily="49" charset="0"/>
              </a:rPr>
              <a:t> -Method Get -</a:t>
            </a:r>
            <a:r>
              <a:rPr lang="en-US" sz="1400" b="1" dirty="0" err="1">
                <a:solidFill>
                  <a:srgbClr val="D4D4D4"/>
                </a:solidFill>
                <a:effectLst/>
                <a:latin typeface="Consolas" panose="020B0609020204030204" pitchFamily="49" charset="0"/>
              </a:rPr>
              <a:t>ContentType</a:t>
            </a:r>
            <a:r>
              <a:rPr lang="en-US" sz="1400" b="1" dirty="0">
                <a:solidFill>
                  <a:srgbClr val="D4D4D4"/>
                </a:solidFill>
                <a:effectLst/>
                <a:latin typeface="Consolas" panose="020B0609020204030204" pitchFamily="49" charset="0"/>
              </a:rPr>
              <a:t> </a:t>
            </a:r>
            <a:r>
              <a:rPr lang="en-US" sz="1400" b="1" dirty="0">
                <a:solidFill>
                  <a:srgbClr val="CE9178"/>
                </a:solidFill>
                <a:effectLst/>
                <a:latin typeface="Consolas" panose="020B0609020204030204" pitchFamily="49" charset="0"/>
              </a:rPr>
              <a:t>"application/json"</a:t>
            </a:r>
            <a:r>
              <a:rPr lang="en-US" sz="1400" b="1" dirty="0">
                <a:solidFill>
                  <a:srgbClr val="D4D4D4"/>
                </a:solidFill>
                <a:effectLst/>
                <a:latin typeface="Consolas" panose="020B0609020204030204" pitchFamily="49" charset="0"/>
              </a:rPr>
              <a:t> -Headers </a:t>
            </a:r>
            <a:r>
              <a:rPr lang="en-US" sz="1400" b="1" dirty="0">
                <a:solidFill>
                  <a:srgbClr val="569CD6"/>
                </a:solidFill>
                <a:effectLst/>
                <a:latin typeface="Consolas" panose="020B0609020204030204" pitchFamily="49" charset="0"/>
              </a:rPr>
              <a:t>@</a:t>
            </a:r>
            <a:r>
              <a:rPr lang="en-US" sz="1400" b="1" dirty="0">
                <a:solidFill>
                  <a:srgbClr val="D4D4D4"/>
                </a:solidFill>
                <a:effectLst/>
                <a:latin typeface="Consolas" panose="020B0609020204030204" pitchFamily="49" charset="0"/>
              </a:rPr>
              <a:t>{</a:t>
            </a:r>
            <a:r>
              <a:rPr lang="en-US" sz="1400" b="1" dirty="0">
                <a:solidFill>
                  <a:srgbClr val="CE9178"/>
                </a:solidFill>
                <a:effectLst/>
                <a:latin typeface="Consolas" panose="020B0609020204030204" pitchFamily="49" charset="0"/>
              </a:rPr>
              <a:t>"Authorization"</a:t>
            </a:r>
            <a:r>
              <a:rPr lang="en-US" sz="1400" b="1" dirty="0">
                <a:solidFill>
                  <a:srgbClr val="D4D4D4"/>
                </a:solidFill>
                <a:effectLst/>
                <a:latin typeface="Consolas" panose="020B0609020204030204" pitchFamily="49" charset="0"/>
              </a:rPr>
              <a:t>=</a:t>
            </a:r>
            <a:r>
              <a:rPr lang="en-US" sz="1400" b="1" dirty="0">
                <a:solidFill>
                  <a:srgbClr val="CE9178"/>
                </a:solidFill>
                <a:effectLst/>
                <a:latin typeface="Consolas" panose="020B0609020204030204" pitchFamily="49" charset="0"/>
              </a:rPr>
              <a:t>"Bearer </a:t>
            </a:r>
            <a:r>
              <a:rPr lang="en-US" sz="1400" b="1" dirty="0">
                <a:solidFill>
                  <a:srgbClr val="9CDCFE"/>
                </a:solidFill>
                <a:effectLst/>
                <a:latin typeface="Consolas" panose="020B0609020204030204" pitchFamily="49" charset="0"/>
              </a:rPr>
              <a:t>$</a:t>
            </a:r>
            <a:r>
              <a:rPr lang="en-US" sz="1400" b="1" dirty="0" err="1">
                <a:solidFill>
                  <a:srgbClr val="9CDCFE"/>
                </a:solidFill>
                <a:effectLst/>
                <a:latin typeface="Consolas" panose="020B0609020204030204" pitchFamily="49" charset="0"/>
              </a:rPr>
              <a:t>managementToken</a:t>
            </a:r>
            <a:r>
              <a:rPr lang="en-US" sz="1400" b="1" dirty="0">
                <a:solidFill>
                  <a:srgbClr val="CE9178"/>
                </a:solidFill>
                <a:effectLst/>
                <a:latin typeface="Consolas" panose="020B0609020204030204" pitchFamily="49" charset="0"/>
              </a:rPr>
              <a:t>"</a:t>
            </a:r>
            <a:r>
              <a:rPr lang="en-US" sz="1400" b="1" dirty="0">
                <a:solidFill>
                  <a:srgbClr val="D4D4D4"/>
                </a:solidFill>
                <a:effectLst/>
                <a:latin typeface="Consolas" panose="020B0609020204030204" pitchFamily="49" charset="0"/>
              </a:rPr>
              <a:t>};</a:t>
            </a:r>
          </a:p>
          <a:p>
            <a:pPr>
              <a:lnSpc>
                <a:spcPct val="100000"/>
              </a:lnSpc>
              <a:spcAft>
                <a:spcPts val="1000"/>
              </a:spcAft>
            </a:pPr>
            <a:endParaRPr lang="en-US" sz="1400" b="0" dirty="0">
              <a:solidFill>
                <a:srgbClr val="D4D4D4"/>
              </a:solidFill>
              <a:effectLst/>
              <a:latin typeface="Consolas" panose="020B0609020204030204" pitchFamily="49" charset="0"/>
            </a:endParaRPr>
          </a:p>
          <a:p>
            <a:pPr>
              <a:lnSpc>
                <a:spcPct val="100000"/>
              </a:lnSpc>
              <a:spcAft>
                <a:spcPts val="1000"/>
              </a:spcAft>
            </a:pPr>
            <a:endParaRPr lang="en-US" sz="1400" b="0" dirty="0">
              <a:solidFill>
                <a:srgbClr val="D4D4D4"/>
              </a:solidFill>
              <a:effectLst/>
              <a:latin typeface="Consolas" panose="020B0609020204030204" pitchFamily="49" charset="0"/>
            </a:endParaRPr>
          </a:p>
          <a:p>
            <a:pPr>
              <a:lnSpc>
                <a:spcPct val="100000"/>
              </a:lnSpc>
              <a:spcAft>
                <a:spcPts val="1000"/>
              </a:spcAft>
            </a:pPr>
            <a:endParaRPr lang="en-US" sz="1800" b="1" dirty="0"/>
          </a:p>
          <a:p>
            <a:pPr>
              <a:lnSpc>
                <a:spcPct val="100000"/>
              </a:lnSpc>
              <a:spcAft>
                <a:spcPts val="1000"/>
              </a:spcAft>
            </a:pPr>
            <a:endParaRPr lang="en-US" sz="1800" b="1" dirty="0"/>
          </a:p>
        </p:txBody>
      </p:sp>
    </p:spTree>
    <p:extLst>
      <p:ext uri="{BB962C8B-B14F-4D97-AF65-F5344CB8AC3E}">
        <p14:creationId xmlns:p14="http://schemas.microsoft.com/office/powerpoint/2010/main" val="124414620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 deployment necessary.  Enabled by default.</a:t>
            </a:r>
            <a:endParaRPr lang="en-US" sz="1800" b="1" dirty="0"/>
          </a:p>
        </p:txBody>
      </p:sp>
    </p:spTree>
    <p:extLst>
      <p:ext uri="{BB962C8B-B14F-4D97-AF65-F5344CB8AC3E}">
        <p14:creationId xmlns:p14="http://schemas.microsoft.com/office/powerpoint/2010/main" val="399276124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227550"/>
          </a:xfrm>
        </p:spPr>
        <p:txBody>
          <a:bodyPr/>
          <a:lstStyle/>
          <a:p>
            <a:pPr>
              <a:lnSpc>
                <a:spcPct val="100000"/>
              </a:lnSpc>
              <a:spcAft>
                <a:spcPts val="1000"/>
              </a:spcAft>
            </a:pPr>
            <a:r>
              <a:rPr lang="en-US" sz="1800" dirty="0"/>
              <a:t>All the previously discussed Microsoft Defender for Cloud solutions will evaluate either the control or data plane of Azure or non-Azure resources and generate security recommendations based on that resources'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5542" y="3742694"/>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86390" y="4828408"/>
            <a:ext cx="8610600" cy="1628775"/>
          </a:xfrm>
          <a:prstGeom prst="rect">
            <a:avLst/>
          </a:prstGeom>
          <a:ln>
            <a:solidFill>
              <a:schemeClr val="accent1"/>
            </a:solidFill>
          </a:ln>
        </p:spPr>
      </p:pic>
    </p:spTree>
    <p:extLst>
      <p:ext uri="{BB962C8B-B14F-4D97-AF65-F5344CB8AC3E}">
        <p14:creationId xmlns:p14="http://schemas.microsoft.com/office/powerpoint/2010/main" val="37538466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Disable 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073184"/>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Microsoft Defender for Cloud. The recommendation might be inappropriate for a specific subscription. Or perhaps your organization has simply decided to accept the risks related to the specific resource or recommendation.</a:t>
            </a:r>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p:txBody>
      </p:sp>
    </p:spTree>
    <p:extLst>
      <p:ext uri="{BB962C8B-B14F-4D97-AF65-F5344CB8AC3E}">
        <p14:creationId xmlns:p14="http://schemas.microsoft.com/office/powerpoint/2010/main" val="15124893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normAutofit/>
          </a:bodyPr>
          <a:lstStyle/>
          <a:p>
            <a:r>
              <a:rPr lang="en-US" dirty="0"/>
              <a:t>Do preview recommendations render a resource unhealthy?</a:t>
            </a:r>
          </a:p>
          <a:p>
            <a:endParaRPr lang="en-US" dirty="0"/>
          </a:p>
          <a:p>
            <a:r>
              <a:rPr lang="en-US" dirty="0"/>
              <a:t>Are they calculated in your secure score?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7404913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538883"/>
          </a:xfrm>
        </p:spPr>
        <p:txBody>
          <a:bodyPr/>
          <a:lstStyle/>
          <a:p>
            <a:r>
              <a:rPr lang="en-US" dirty="0"/>
              <a:t>What could be the issue if you disable a policy recommendation at the subscription level yet the recommendations are still showing up?</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3300248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D0194709-30EE-46B5-BD3D-E7C0CDCE98A3}"/>
                  </a:ext>
                </a:extLst>
              </p:cNvPr>
              <p:cNvGraphicFramePr>
                <a:graphicFrameLocks noChangeAspect="1"/>
              </p:cNvGraphicFramePr>
              <p:nvPr>
                <p:extLst>
                  <p:ext uri="{D42A27DB-BD31-4B8C-83A1-F6EECF244321}">
                    <p14:modId xmlns:p14="http://schemas.microsoft.com/office/powerpoint/2010/main" val="2092667583"/>
                  </p:ext>
                </p:extLst>
              </p:nvPr>
            </p:nvGraphicFramePr>
            <p:xfrm>
              <a:off x="3329647" y="3063662"/>
              <a:ext cx="2571856" cy="1446669"/>
            </p:xfrm>
            <a:graphic>
              <a:graphicData uri="http://schemas.microsoft.com/office/powerpoint/2016/slidezoom">
                <pslz:sldZm>
                  <pslz:sldZmObj sldId="2076138263" cId="1020767376">
                    <pslz:zmPr id="{23043946-E753-42DB-BB61-D373FF62EFD5}" returnToParent="0" transitionDur="1000">
                      <p166:blipFill xmlns:p166="http://schemas.microsoft.com/office/powerpoint/2016/6/main">
                        <a:blip r:embed="rId2"/>
                        <a:stretch>
                          <a:fillRect/>
                        </a:stretch>
                      </p166:blipFill>
                      <p166:spPr xmlns:p166="http://schemas.microsoft.com/office/powerpoint/2016/6/main">
                        <a:xfrm>
                          <a:off x="0" y="0"/>
                          <a:ext cx="2571856" cy="1446669"/>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D0194709-30EE-46B5-BD3D-E7C0CDCE98A3}"/>
                  </a:ext>
                </a:extLst>
              </p:cNvPr>
              <p:cNvPicPr>
                <a:picLocks noGrp="1" noRot="1" noChangeAspect="1" noMove="1" noResize="1" noEditPoints="1" noAdjustHandles="1" noChangeArrowheads="1" noChangeShapeType="1"/>
              </p:cNvPicPr>
              <p:nvPr/>
            </p:nvPicPr>
            <p:blipFill>
              <a:blip r:embed="rId4"/>
              <a:stretch>
                <a:fillRect/>
              </a:stretch>
            </p:blipFill>
            <p:spPr>
              <a:xfrm>
                <a:off x="3329647" y="3063662"/>
                <a:ext cx="2571856" cy="144666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2621EBF-A2C4-4230-AF41-156D3898D055}"/>
                  </a:ext>
                </a:extLst>
              </p:cNvPr>
              <p:cNvGraphicFramePr>
                <a:graphicFrameLocks noChangeAspect="1"/>
              </p:cNvGraphicFramePr>
              <p:nvPr>
                <p:extLst>
                  <p:ext uri="{D42A27DB-BD31-4B8C-83A1-F6EECF244321}">
                    <p14:modId xmlns:p14="http://schemas.microsoft.com/office/powerpoint/2010/main" val="3062122784"/>
                  </p:ext>
                </p:extLst>
              </p:nvPr>
            </p:nvGraphicFramePr>
            <p:xfrm>
              <a:off x="584200" y="3063662"/>
              <a:ext cx="2571857" cy="1446670"/>
            </p:xfrm>
            <a:graphic>
              <a:graphicData uri="http://schemas.microsoft.com/office/powerpoint/2016/slidezoom">
                <pslz:sldZm>
                  <pslz:sldZmObj sldId="2076138472" cId="1533002481">
                    <pslz:zmPr id="{F9A84784-93F8-4797-BC34-652FC241BDDA}" returnToParent="0" transitionDur="1000">
                      <p166:blipFill xmlns:p166="http://schemas.microsoft.com/office/powerpoint/2016/6/main">
                        <a:blip r:embed="rId5"/>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42621EBF-A2C4-4230-AF41-156D3898D055}"/>
                  </a:ext>
                </a:extLst>
              </p:cNvPr>
              <p:cNvPicPr>
                <a:picLocks noGrp="1" noRot="1" noChangeAspect="1" noMove="1" noResize="1" noEditPoints="1" noAdjustHandles="1" noChangeArrowheads="1" noChangeShapeType="1"/>
              </p:cNvPicPr>
              <p:nvPr/>
            </p:nvPicPr>
            <p:blipFill>
              <a:blip r:embed="rId7"/>
              <a:stretch>
                <a:fillRect/>
              </a:stretch>
            </p:blipFill>
            <p:spPr>
              <a:xfrm>
                <a:off x="584200" y="3063662"/>
                <a:ext cx="2571857"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Tree>
    <p:extLst>
      <p:ext uri="{BB962C8B-B14F-4D97-AF65-F5344CB8AC3E}">
        <p14:creationId xmlns:p14="http://schemas.microsoft.com/office/powerpoint/2010/main" val="369501777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90000"/>
                  </a:srgbClr>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Microsoft Defender for (Advanced) Part 1</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75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90000"/>
                  </a:schemeClr>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(Advanced)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Sentinel</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APIs, 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573448"/>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017165"/>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Solutions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1305144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8263" y="2573003"/>
            <a:ext cx="4167887" cy="1711994"/>
          </a:xfrm>
        </p:spPr>
        <p:txBody>
          <a:bodyPr/>
          <a:lstStyle/>
          <a:p>
            <a:r>
              <a:rPr lang="en-US" dirty="0"/>
              <a:t>Microsoft Defender for Cloud + Azure Sentinel</a:t>
            </a:r>
          </a:p>
        </p:txBody>
      </p:sp>
      <p:pic>
        <p:nvPicPr>
          <p:cNvPr id="15" name="Picture Placeholder 14" descr="A picture containing icon&#10;&#10;Description automatically generated">
            <a:extLst>
              <a:ext uri="{FF2B5EF4-FFF2-40B4-BE49-F238E27FC236}">
                <a16:creationId xmlns:a16="http://schemas.microsoft.com/office/drawing/2014/main" id="{5C5E17B2-BFC0-4808-A626-1704A084BE95}"/>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7128" r="17128"/>
          <a:stretch>
            <a:fillRect/>
          </a:stretch>
        </p:blipFill>
        <p:spPr/>
      </p:pic>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a:xfrm>
            <a:off x="588263" y="2875002"/>
            <a:ext cx="4167887" cy="1107996"/>
          </a:xfrm>
        </p:spPr>
        <p:txBody>
          <a:bodyPr/>
          <a:lstStyle/>
          <a:p>
            <a:r>
              <a:rPr lang="en-US" dirty="0"/>
              <a:t>DEMO: How to whiteboard designs</a:t>
            </a:r>
          </a:p>
        </p:txBody>
      </p:sp>
      <p:pic>
        <p:nvPicPr>
          <p:cNvPr id="6" name="Picture Placeholder 9" descr="A picture containing icon&#10;&#10;Description automatically generated">
            <a:extLst>
              <a:ext uri="{FF2B5EF4-FFF2-40B4-BE49-F238E27FC236}">
                <a16:creationId xmlns:a16="http://schemas.microsoft.com/office/drawing/2014/main" id="{A30AAA0D-1F8E-4D4F-8283-6AFCBD26D93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402084" y="201818"/>
            <a:ext cx="10789916" cy="977575"/>
          </a:xfrm>
        </p:spPr>
        <p:txBody>
          <a:bodyPr/>
          <a:lstStyle/>
          <a:p>
            <a:r>
              <a:rPr lang="en-US" dirty="0">
                <a:solidFill>
                  <a:schemeClr val="accent1"/>
                </a:solidFill>
              </a:rPr>
              <a:t>Breakout Activity: </a:t>
            </a:r>
            <a:br>
              <a:rPr lang="en-US" dirty="0"/>
            </a:br>
            <a:r>
              <a:rPr lang="en-US" dirty="0">
                <a:solidFill>
                  <a:srgbClr val="737373"/>
                </a:solidFill>
              </a:rPr>
              <a:t>Microsoft Defender for Cloud</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chemeClr val="accent1"/>
                </a:solidFill>
                <a:latin typeface="Segoe UI"/>
              </a:rPr>
              <a:t>A</a:t>
            </a:r>
            <a:r>
              <a:rPr kumimoji="0" lang="en-US" sz="1800" b="1" i="0" u="none" strike="noStrike" kern="1200" cap="none" spc="0" normalizeH="0" baseline="0" noProof="0" dirty="0" err="1">
                <a:ln>
                  <a:noFill/>
                </a:ln>
                <a:solidFill>
                  <a:schemeClr val="accent1"/>
                </a:solidFill>
                <a:effectLst/>
                <a:uLnTx/>
                <a:uFillTx/>
                <a:latin typeface="Segoe UI"/>
                <a:ea typeface="+mn-ea"/>
                <a:cs typeface="+mn-cs"/>
              </a:rPr>
              <a:t>pply</a:t>
            </a:r>
            <a:r>
              <a:rPr kumimoji="0" lang="en-US" sz="1800" b="1" i="0" u="none" strike="noStrike" kern="1200" cap="none" spc="0" normalizeH="0" baseline="0" noProof="0" dirty="0">
                <a:ln>
                  <a:noFill/>
                </a:ln>
                <a:solidFill>
                  <a:schemeClr val="accent1"/>
                </a:solidFill>
                <a:effectLst/>
                <a:uLnTx/>
                <a:uFillTx/>
                <a:latin typeface="Segoe UI"/>
                <a:ea typeface="+mn-ea"/>
                <a:cs typeface="+mn-cs"/>
              </a:rPr>
              <a:t> </a:t>
            </a:r>
            <a:r>
              <a:rPr lang="en-US" b="1" dirty="0">
                <a:solidFill>
                  <a:schemeClr val="accent1"/>
                </a:solidFill>
                <a:latin typeface="Segoe UI"/>
              </a:rPr>
              <a:t>Microsoft Defender for Cloud features to a customer scenario</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
        <p:nvSpPr>
          <p:cNvPr id="3" name="Text Placeholder 2">
            <a:extLst>
              <a:ext uri="{FF2B5EF4-FFF2-40B4-BE49-F238E27FC236}">
                <a16:creationId xmlns:a16="http://schemas.microsoft.com/office/drawing/2014/main" id="{A4D68945-61F8-42CA-BF99-77AF37F8FFD9}"/>
              </a:ext>
            </a:extLst>
          </p:cNvPr>
          <p:cNvSpPr>
            <a:spLocks noGrp="1"/>
          </p:cNvSpPr>
          <p:nvPr>
            <p:ph type="body" sz="quarter" idx="12"/>
          </p:nvPr>
        </p:nvSpPr>
        <p:spPr/>
        <p:txBody>
          <a:bodyPr/>
          <a:lstStyle/>
          <a:p>
            <a:endParaRPr lang="en-US"/>
          </a:p>
        </p:txBody>
      </p:sp>
      <p:pic>
        <p:nvPicPr>
          <p:cNvPr id="5" name="Picture Placeholder 9" descr="A picture containing icon&#10;&#10;Description automatically generated">
            <a:extLst>
              <a:ext uri="{FF2B5EF4-FFF2-40B4-BE49-F238E27FC236}">
                <a16:creationId xmlns:a16="http://schemas.microsoft.com/office/drawing/2014/main" id="{4B8979DF-6048-4F3C-B6FF-0190F9C0A2C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37338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CD5ECA-A78B-4B36-8C13-5B5896E7A6CA}"/>
              </a:ext>
            </a:extLst>
          </p:cNvPr>
          <p:cNvPicPr>
            <a:picLocks noChangeAspect="1"/>
          </p:cNvPicPr>
          <p:nvPr/>
        </p:nvPicPr>
        <p:blipFill>
          <a:blip r:embed="rId3"/>
          <a:stretch>
            <a:fillRect/>
          </a:stretch>
        </p:blipFill>
        <p:spPr>
          <a:xfrm>
            <a:off x="5918199" y="1403940"/>
            <a:ext cx="5842967" cy="1821860"/>
          </a:xfrm>
          <a:prstGeom prst="rect">
            <a:avLst/>
          </a:prstGeom>
          <a:ln>
            <a:solidFill>
              <a:schemeClr val="accent1"/>
            </a:solidFill>
          </a:ln>
        </p:spPr>
      </p:pic>
      <p:grpSp>
        <p:nvGrpSpPr>
          <p:cNvPr id="5" name="Group 4">
            <a:extLst>
              <a:ext uri="{FF2B5EF4-FFF2-40B4-BE49-F238E27FC236}">
                <a16:creationId xmlns:a16="http://schemas.microsoft.com/office/drawing/2014/main" id="{9A9D56AF-9D3C-4DC6-92E1-22EF547CB9C1}"/>
              </a:ext>
            </a:extLst>
          </p:cNvPr>
          <p:cNvGrpSpPr/>
          <p:nvPr/>
        </p:nvGrpSpPr>
        <p:grpSpPr>
          <a:xfrm>
            <a:off x="588263" y="1403940"/>
            <a:ext cx="4954247" cy="4933360"/>
            <a:chOff x="893624" y="1232490"/>
            <a:chExt cx="4954247" cy="4933360"/>
          </a:xfrm>
        </p:grpSpPr>
        <p:pic>
          <p:nvPicPr>
            <p:cNvPr id="6" name="Picture 5">
              <a:extLst>
                <a:ext uri="{FF2B5EF4-FFF2-40B4-BE49-F238E27FC236}">
                  <a16:creationId xmlns:a16="http://schemas.microsoft.com/office/drawing/2014/main" id="{FBB59B83-0475-4F1F-8239-5C531A8D72C8}"/>
                </a:ext>
              </a:extLst>
            </p:cNvPr>
            <p:cNvPicPr>
              <a:picLocks noChangeAspect="1"/>
            </p:cNvPicPr>
            <p:nvPr/>
          </p:nvPicPr>
          <p:blipFill>
            <a:blip r:embed="rId4"/>
            <a:stretch>
              <a:fillRect/>
            </a:stretch>
          </p:blipFill>
          <p:spPr>
            <a:xfrm>
              <a:off x="893624" y="2324100"/>
              <a:ext cx="4954247" cy="3841750"/>
            </a:xfrm>
            <a:prstGeom prst="rect">
              <a:avLst/>
            </a:prstGeom>
            <a:ln>
              <a:solidFill>
                <a:schemeClr val="accent1"/>
              </a:solidFill>
            </a:ln>
          </p:spPr>
        </p:pic>
        <p:pic>
          <p:nvPicPr>
            <p:cNvPr id="8" name="Picture 7">
              <a:extLst>
                <a:ext uri="{FF2B5EF4-FFF2-40B4-BE49-F238E27FC236}">
                  <a16:creationId xmlns:a16="http://schemas.microsoft.com/office/drawing/2014/main" id="{AD535ECC-A570-4892-8250-835883AD3FEF}"/>
                </a:ext>
              </a:extLst>
            </p:cNvPr>
            <p:cNvPicPr>
              <a:picLocks noChangeAspect="1"/>
            </p:cNvPicPr>
            <p:nvPr/>
          </p:nvPicPr>
          <p:blipFill>
            <a:blip r:embed="rId5"/>
            <a:stretch>
              <a:fillRect/>
            </a:stretch>
          </p:blipFill>
          <p:spPr>
            <a:xfrm>
              <a:off x="893624" y="1232490"/>
              <a:ext cx="4954247" cy="922363"/>
            </a:xfrm>
            <a:prstGeom prst="rect">
              <a:avLst/>
            </a:prstGeom>
            <a:ln>
              <a:solidFill>
                <a:schemeClr val="accent1"/>
              </a:solidFill>
            </a:ln>
          </p:spPr>
        </p:pic>
      </p:grpSp>
      <p:sp>
        <p:nvSpPr>
          <p:cNvPr id="3" name="Title 2">
            <a:extLst>
              <a:ext uri="{FF2B5EF4-FFF2-40B4-BE49-F238E27FC236}">
                <a16:creationId xmlns:a16="http://schemas.microsoft.com/office/drawing/2014/main" id="{A9AF5F3D-E5A7-4114-B6F2-8C0F4C88A7B2}"/>
              </a:ext>
            </a:extLst>
          </p:cNvPr>
          <p:cNvSpPr>
            <a:spLocks noGrp="1"/>
          </p:cNvSpPr>
          <p:nvPr>
            <p:ph type="title"/>
          </p:nvPr>
        </p:nvSpPr>
        <p:spPr>
          <a:xfrm>
            <a:off x="588263" y="457200"/>
            <a:ext cx="11018520" cy="553998"/>
          </a:xfrm>
        </p:spPr>
        <p:txBody>
          <a:bodyPr/>
          <a:lstStyle/>
          <a:p>
            <a:r>
              <a:rPr lang="en-US" dirty="0"/>
              <a:t>Use </a:t>
            </a:r>
            <a:r>
              <a:rPr lang="en-US" dirty="0" err="1"/>
              <a:t>Bitly</a:t>
            </a:r>
            <a:r>
              <a:rPr lang="en-US" dirty="0"/>
              <a:t> Link to Register</a:t>
            </a:r>
          </a:p>
        </p:txBody>
      </p:sp>
    </p:spTree>
    <p:extLst>
      <p:ext uri="{BB962C8B-B14F-4D97-AF65-F5344CB8AC3E}">
        <p14:creationId xmlns:p14="http://schemas.microsoft.com/office/powerpoint/2010/main" val="182171222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BCA70B-CB82-4477-BF8F-2768E139ABD4}"/>
              </a:ext>
            </a:extLst>
          </p:cNvPr>
          <p:cNvGrpSpPr/>
          <p:nvPr/>
        </p:nvGrpSpPr>
        <p:grpSpPr>
          <a:xfrm>
            <a:off x="730123" y="1823998"/>
            <a:ext cx="10731754" cy="3652445"/>
            <a:chOff x="784694" y="1823998"/>
            <a:chExt cx="10731754" cy="3652445"/>
          </a:xfrm>
        </p:grpSpPr>
        <p:grpSp>
          <p:nvGrpSpPr>
            <p:cNvPr id="4" name="Group 3">
              <a:extLst>
                <a:ext uri="{FF2B5EF4-FFF2-40B4-BE49-F238E27FC236}">
                  <a16:creationId xmlns:a16="http://schemas.microsoft.com/office/drawing/2014/main" id="{3F562B46-27EC-495B-8C25-443E72FE1A54}"/>
                </a:ext>
              </a:extLst>
            </p:cNvPr>
            <p:cNvGrpSpPr/>
            <p:nvPr/>
          </p:nvGrpSpPr>
          <p:grpSpPr>
            <a:xfrm>
              <a:off x="784694" y="1823998"/>
              <a:ext cx="5378764" cy="3652445"/>
              <a:chOff x="581494" y="1270000"/>
              <a:chExt cx="5378764" cy="3652445"/>
            </a:xfrm>
          </p:grpSpPr>
          <p:pic>
            <p:nvPicPr>
              <p:cNvPr id="9" name="Picture 8">
                <a:extLst>
                  <a:ext uri="{FF2B5EF4-FFF2-40B4-BE49-F238E27FC236}">
                    <a16:creationId xmlns:a16="http://schemas.microsoft.com/office/drawing/2014/main" id="{A5DF01D6-8125-447E-A8D5-604EF17101C9}"/>
                  </a:ext>
                </a:extLst>
              </p:cNvPr>
              <p:cNvPicPr>
                <a:picLocks noChangeAspect="1"/>
              </p:cNvPicPr>
              <p:nvPr/>
            </p:nvPicPr>
            <p:blipFill>
              <a:blip r:embed="rId3"/>
              <a:stretch>
                <a:fillRect/>
              </a:stretch>
            </p:blipFill>
            <p:spPr>
              <a:xfrm>
                <a:off x="581494" y="3517901"/>
                <a:ext cx="5378764" cy="1404544"/>
              </a:xfrm>
              <a:prstGeom prst="rect">
                <a:avLst/>
              </a:prstGeom>
              <a:ln>
                <a:solidFill>
                  <a:schemeClr val="accent1"/>
                </a:solidFill>
              </a:ln>
            </p:spPr>
          </p:pic>
          <p:pic>
            <p:nvPicPr>
              <p:cNvPr id="11" name="Picture 10">
                <a:extLst>
                  <a:ext uri="{FF2B5EF4-FFF2-40B4-BE49-F238E27FC236}">
                    <a16:creationId xmlns:a16="http://schemas.microsoft.com/office/drawing/2014/main" id="{AF54BC7E-511D-4992-8018-89E0B04CBC66}"/>
                  </a:ext>
                </a:extLst>
              </p:cNvPr>
              <p:cNvPicPr>
                <a:picLocks noChangeAspect="1"/>
              </p:cNvPicPr>
              <p:nvPr/>
            </p:nvPicPr>
            <p:blipFill>
              <a:blip r:embed="rId4"/>
              <a:stretch>
                <a:fillRect/>
              </a:stretch>
            </p:blipFill>
            <p:spPr>
              <a:xfrm>
                <a:off x="584200" y="1270000"/>
                <a:ext cx="5376057" cy="1879599"/>
              </a:xfrm>
              <a:prstGeom prst="rect">
                <a:avLst/>
              </a:prstGeom>
              <a:ln>
                <a:solidFill>
                  <a:schemeClr val="accent1"/>
                </a:solidFill>
              </a:ln>
            </p:spPr>
          </p:pic>
        </p:grpSp>
        <p:pic>
          <p:nvPicPr>
            <p:cNvPr id="13" name="Picture 12">
              <a:extLst>
                <a:ext uri="{FF2B5EF4-FFF2-40B4-BE49-F238E27FC236}">
                  <a16:creationId xmlns:a16="http://schemas.microsoft.com/office/drawing/2014/main" id="{D933EF93-CA7B-4E95-A549-2F9CA2CBB559}"/>
                </a:ext>
              </a:extLst>
            </p:cNvPr>
            <p:cNvPicPr>
              <a:picLocks noChangeAspect="1"/>
            </p:cNvPicPr>
            <p:nvPr/>
          </p:nvPicPr>
          <p:blipFill>
            <a:blip r:embed="rId5"/>
            <a:stretch>
              <a:fillRect/>
            </a:stretch>
          </p:blipFill>
          <p:spPr>
            <a:xfrm>
              <a:off x="6597313" y="1823998"/>
              <a:ext cx="4919135" cy="3652445"/>
            </a:xfrm>
            <a:prstGeom prst="rect">
              <a:avLst/>
            </a:prstGeom>
            <a:ln>
              <a:solidFill>
                <a:schemeClr val="accent1"/>
              </a:solidFill>
            </a:ln>
          </p:spPr>
        </p:pic>
      </p:grpSp>
      <p:sp>
        <p:nvSpPr>
          <p:cNvPr id="3" name="Title 2">
            <a:extLst>
              <a:ext uri="{FF2B5EF4-FFF2-40B4-BE49-F238E27FC236}">
                <a16:creationId xmlns:a16="http://schemas.microsoft.com/office/drawing/2014/main" id="{CDA69525-2FD9-4F09-B236-70A221BC30F5}"/>
              </a:ext>
            </a:extLst>
          </p:cNvPr>
          <p:cNvSpPr>
            <a:spLocks noGrp="1"/>
          </p:cNvSpPr>
          <p:nvPr>
            <p:ph type="title"/>
          </p:nvPr>
        </p:nvSpPr>
        <p:spPr>
          <a:xfrm>
            <a:off x="588263" y="457200"/>
            <a:ext cx="11018520" cy="553998"/>
          </a:xfrm>
        </p:spPr>
        <p:txBody>
          <a:bodyPr/>
          <a:lstStyle/>
          <a:p>
            <a:r>
              <a:rPr lang="en-US" dirty="0"/>
              <a:t>Lab Navigation</a:t>
            </a:r>
          </a:p>
        </p:txBody>
      </p:sp>
    </p:spTree>
    <p:extLst>
      <p:ext uri="{BB962C8B-B14F-4D97-AF65-F5344CB8AC3E}">
        <p14:creationId xmlns:p14="http://schemas.microsoft.com/office/powerpoint/2010/main" val="283779557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F518EB-36B7-48A6-90D4-BA6FFD8C8F3C}"/>
              </a:ext>
            </a:extLst>
          </p:cNvPr>
          <p:cNvSpPr>
            <a:spLocks noGrp="1"/>
          </p:cNvSpPr>
          <p:nvPr>
            <p:ph type="title"/>
          </p:nvPr>
        </p:nvSpPr>
        <p:spPr>
          <a:xfrm>
            <a:off x="588263" y="457200"/>
            <a:ext cx="11018520" cy="553998"/>
          </a:xfrm>
        </p:spPr>
        <p:txBody>
          <a:bodyPr/>
          <a:lstStyle/>
          <a:p>
            <a:r>
              <a:rPr lang="en-US" dirty="0"/>
              <a:t>Login to the portal</a:t>
            </a:r>
          </a:p>
        </p:txBody>
      </p:sp>
      <p:pic>
        <p:nvPicPr>
          <p:cNvPr id="6" name="Content Placeholder 5">
            <a:extLst>
              <a:ext uri="{FF2B5EF4-FFF2-40B4-BE49-F238E27FC236}">
                <a16:creationId xmlns:a16="http://schemas.microsoft.com/office/drawing/2014/main" id="{64B1CA07-1F4B-4B00-A48B-8936D6F7EC46}"/>
              </a:ext>
              <a:ext uri="{C183D7F6-B498-43B3-948B-1728B52AA6E4}">
                <adec:decorative xmlns:adec="http://schemas.microsoft.com/office/drawing/2017/decorative" val="1"/>
              </a:ext>
            </a:extLst>
          </p:cNvPr>
          <p:cNvPicPr>
            <a:picLocks noGrp="1" noChangeAspect="1"/>
          </p:cNvPicPr>
          <p:nvPr>
            <p:ph sz="quarter" idx="10"/>
          </p:nvPr>
        </p:nvPicPr>
        <p:blipFill>
          <a:blip r:embed="rId3"/>
          <a:stretch>
            <a:fillRect/>
          </a:stretch>
        </p:blipFill>
        <p:spPr>
          <a:xfrm>
            <a:off x="2049591" y="1435100"/>
            <a:ext cx="8088055" cy="4833938"/>
          </a:xfrm>
          <a:prstGeom prst="rect">
            <a:avLst/>
          </a:prstGeom>
          <a:ln>
            <a:solidFill>
              <a:schemeClr val="accent1"/>
            </a:solidFill>
          </a:ln>
        </p:spPr>
      </p:pic>
    </p:spTree>
    <p:extLst>
      <p:ext uri="{BB962C8B-B14F-4D97-AF65-F5344CB8AC3E}">
        <p14:creationId xmlns:p14="http://schemas.microsoft.com/office/powerpoint/2010/main" val="18519613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A39523-9B64-4371-AB09-4069C7C124DB}"/>
              </a:ext>
            </a:extLst>
          </p:cNvPr>
          <p:cNvSpPr>
            <a:spLocks noGrp="1"/>
          </p:cNvSpPr>
          <p:nvPr>
            <p:ph type="title"/>
          </p:nvPr>
        </p:nvSpPr>
        <p:spPr>
          <a:xfrm>
            <a:off x="588263" y="457200"/>
            <a:ext cx="11018520" cy="553998"/>
          </a:xfrm>
        </p:spPr>
        <p:txBody>
          <a:bodyPr/>
          <a:lstStyle/>
          <a:p>
            <a:r>
              <a:rPr lang="en-US" dirty="0"/>
              <a:t>Sessions for Bootcamp</a:t>
            </a:r>
          </a:p>
        </p:txBody>
      </p:sp>
      <p:pic>
        <p:nvPicPr>
          <p:cNvPr id="6" name="Content Placeholder 5" descr="How to find the list of sessions for the week in boot camp. Select &quot;My Sessions&quot; in the tool bar.">
            <a:extLst>
              <a:ext uri="{FF2B5EF4-FFF2-40B4-BE49-F238E27FC236}">
                <a16:creationId xmlns:a16="http://schemas.microsoft.com/office/drawing/2014/main" id="{7F404A22-D247-4DBD-86E8-522FE5EA58F3}"/>
              </a:ext>
            </a:extLst>
          </p:cNvPr>
          <p:cNvPicPr>
            <a:picLocks noGrp="1" noChangeAspect="1"/>
          </p:cNvPicPr>
          <p:nvPr>
            <p:ph sz="quarter" idx="10"/>
          </p:nvPr>
        </p:nvPicPr>
        <p:blipFill>
          <a:blip r:embed="rId2"/>
          <a:stretch>
            <a:fillRect/>
          </a:stretch>
        </p:blipFill>
        <p:spPr>
          <a:xfrm>
            <a:off x="1131322" y="1435100"/>
            <a:ext cx="9924594" cy="4833938"/>
          </a:xfrm>
          <a:prstGeom prst="rect">
            <a:avLst/>
          </a:prstGeom>
          <a:ln>
            <a:solidFill>
              <a:schemeClr val="accent1"/>
            </a:solidFill>
          </a:ln>
        </p:spPr>
      </p:pic>
    </p:spTree>
    <p:extLst>
      <p:ext uri="{BB962C8B-B14F-4D97-AF65-F5344CB8AC3E}">
        <p14:creationId xmlns:p14="http://schemas.microsoft.com/office/powerpoint/2010/main" val="298962619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68193C69-0B2E-4FD5-9E2D-FCEF77CCA822}"/>
              </a:ext>
            </a:extLst>
          </p:cNvPr>
          <p:cNvSpPr txBox="1"/>
          <p:nvPr/>
        </p:nvSpPr>
        <p:spPr>
          <a:xfrm>
            <a:off x="8405382" y="1454150"/>
            <a:ext cx="3340775" cy="646331"/>
          </a:xfrm>
          <a:prstGeom prst="rect">
            <a:avLst/>
          </a:prstGeom>
          <a:noFill/>
        </p:spPr>
        <p:txBody>
          <a:bodyPr wrap="square" rtlCol="0" anchor="b" anchorCtr="0">
            <a:spAutoFit/>
          </a:bodyPr>
          <a:lstStyle/>
          <a:p>
            <a:pPr marL="285750" indent="-285750">
              <a:buFont typeface="Arial" panose="020B0604020202020204" pitchFamily="34" charset="0"/>
              <a:buChar char="•"/>
            </a:pPr>
            <a:r>
              <a:rPr lang="en-US" dirty="0">
                <a:solidFill>
                  <a:schemeClr val="tx2"/>
                </a:solidFill>
                <a:ea typeface="League Spartan" charset="0"/>
                <a:cs typeface="Poppins" pitchFamily="2" charset="77"/>
              </a:rPr>
              <a:t>Search for </a:t>
            </a:r>
            <a:r>
              <a:rPr lang="en-US" dirty="0">
                <a:solidFill>
                  <a:schemeClr val="accent1"/>
                </a:solidFill>
                <a:ea typeface="League Spartan" charset="0"/>
                <a:cs typeface="Poppins" pitchFamily="2" charset="77"/>
              </a:rPr>
              <a:t>lab</a:t>
            </a:r>
          </a:p>
          <a:p>
            <a:pPr marL="285750" indent="-285750">
              <a:buFont typeface="Arial" panose="020B0604020202020204" pitchFamily="34" charset="0"/>
              <a:buChar char="•"/>
            </a:pPr>
            <a:r>
              <a:rPr lang="en-US" dirty="0">
                <a:solidFill>
                  <a:schemeClr val="tx2"/>
                </a:solidFill>
                <a:ea typeface="League Spartan" charset="0"/>
                <a:cs typeface="Poppins" pitchFamily="2" charset="77"/>
              </a:rPr>
              <a:t>Click on </a:t>
            </a:r>
            <a:r>
              <a:rPr lang="en-US" dirty="0">
                <a:solidFill>
                  <a:schemeClr val="accent1"/>
                </a:solidFill>
                <a:ea typeface="League Spartan" charset="0"/>
                <a:cs typeface="Poppins" pitchFamily="2" charset="77"/>
              </a:rPr>
              <a:t>Know More</a:t>
            </a:r>
          </a:p>
        </p:txBody>
      </p:sp>
      <p:sp>
        <p:nvSpPr>
          <p:cNvPr id="3" name="Title 2">
            <a:extLst>
              <a:ext uri="{FF2B5EF4-FFF2-40B4-BE49-F238E27FC236}">
                <a16:creationId xmlns:a16="http://schemas.microsoft.com/office/drawing/2014/main" id="{9061BC27-9509-403F-B89C-23938F997EC6}"/>
              </a:ext>
            </a:extLst>
          </p:cNvPr>
          <p:cNvSpPr>
            <a:spLocks noGrp="1"/>
          </p:cNvSpPr>
          <p:nvPr>
            <p:ph type="title"/>
          </p:nvPr>
        </p:nvSpPr>
        <p:spPr>
          <a:xfrm>
            <a:off x="588263" y="457200"/>
            <a:ext cx="11018520" cy="553998"/>
          </a:xfrm>
        </p:spPr>
        <p:txBody>
          <a:bodyPr/>
          <a:lstStyle/>
          <a:p>
            <a:r>
              <a:rPr lang="en-US" dirty="0"/>
              <a:t>Search for lab</a:t>
            </a:r>
          </a:p>
        </p:txBody>
      </p:sp>
      <p:pic>
        <p:nvPicPr>
          <p:cNvPr id="7" name="Content Placeholder 6"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B4B83D23-07C2-42CE-B03D-2A618BD90381}"/>
              </a:ext>
            </a:extLst>
          </p:cNvPr>
          <p:cNvPicPr>
            <a:picLocks noGrp="1" noChangeAspect="1"/>
          </p:cNvPicPr>
          <p:nvPr>
            <p:ph sz="quarter" idx="10"/>
          </p:nvPr>
        </p:nvPicPr>
        <p:blipFill>
          <a:blip r:embed="rId2"/>
          <a:stretch>
            <a:fillRect/>
          </a:stretch>
        </p:blipFill>
        <p:spPr>
          <a:xfrm>
            <a:off x="588263" y="1454150"/>
            <a:ext cx="7230071" cy="4833938"/>
          </a:xfrm>
          <a:prstGeom prst="rect">
            <a:avLst/>
          </a:prstGeom>
          <a:ln>
            <a:solidFill>
              <a:schemeClr val="accent1"/>
            </a:solidFill>
          </a:ln>
        </p:spPr>
      </p:pic>
    </p:spTree>
    <p:extLst>
      <p:ext uri="{BB962C8B-B14F-4D97-AF65-F5344CB8AC3E}">
        <p14:creationId xmlns:p14="http://schemas.microsoft.com/office/powerpoint/2010/main" val="189488560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28880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solidFill>
                  <a:schemeClr val="tx1"/>
                </a:solidFill>
              </a:rPr>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6658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0.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21.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47.png"/></Relationships>
</file>

<file path=ppt/webextensions/webextension1.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600"/>
    <we:property name="type" value="&quot;Non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3600"/>
    <we:property name="type" value="&quot;Non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16230</TotalTime>
  <Words>12512</Words>
  <Application>Microsoft Office PowerPoint</Application>
  <PresentationFormat>Widescreen</PresentationFormat>
  <Paragraphs>1617</Paragraphs>
  <Slides>204</Slides>
  <Notes>151</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204</vt:i4>
      </vt:variant>
    </vt:vector>
  </HeadingPairs>
  <TitlesOfParts>
    <vt:vector size="224" baseType="lpstr">
      <vt:lpstr>Arial</vt:lpstr>
      <vt:lpstr>Arial Nova</vt:lpstr>
      <vt:lpstr>Calibri</vt:lpstr>
      <vt:lpstr>Consolas</vt:lpstr>
      <vt:lpstr>Lucida Console</vt:lpstr>
      <vt:lpstr>Open Sans</vt:lpstr>
      <vt:lpstr>Poppins</vt:lpstr>
      <vt:lpstr>Poppins SemiBold</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Microsoft Security template</vt:lpstr>
      <vt:lpstr>1_Analytics Surge</vt:lpstr>
      <vt:lpstr>Microsoft Defender for Cloud + Azure Sentinel - Better Together!</vt:lpstr>
      <vt:lpstr>Get Ready!</vt:lpstr>
      <vt:lpstr>Meet Your Coaches</vt:lpstr>
      <vt:lpstr>Announcements</vt:lpstr>
      <vt:lpstr>Prerequisite Knowledge</vt:lpstr>
      <vt:lpstr>Better Together: Overview</vt:lpstr>
      <vt:lpstr>Today’s Agenda</vt:lpstr>
      <vt:lpstr>Microsoft Defender for Cloud + Azure Sentinel:  Better Together</vt:lpstr>
      <vt:lpstr>Microsoft Defender for Cloud + Azure Sentinel</vt:lpstr>
      <vt:lpstr>Why are we here?</vt:lpstr>
      <vt:lpstr>Secular trends are accelerating</vt:lpstr>
      <vt:lpstr>COVID-19 is increasing IT complexity and cyberattacks</vt:lpstr>
      <vt:lpstr>Pre-pandemic</vt:lpstr>
      <vt:lpstr>Present</vt:lpstr>
      <vt:lpstr>Future</vt:lpstr>
      <vt:lpstr>Zero Trust  principles</vt:lpstr>
      <vt:lpstr>PowerPoint Presentation</vt:lpstr>
      <vt:lpstr>Microsoft Defender for Cloud &amp;  Azure Sentinel</vt:lpstr>
      <vt:lpstr>Let’s Take a Break</vt:lpstr>
      <vt:lpstr>Today’s Agenda</vt:lpstr>
      <vt:lpstr>Microsoft Defender for Cloud</vt:lpstr>
      <vt:lpstr>Microsoft Defender for Cloud</vt:lpstr>
      <vt:lpstr>Microsoft Defender for Cloud</vt:lpstr>
      <vt:lpstr>CSPM Philosophy   Cloud Security Posture Management  Considering:        </vt:lpstr>
      <vt:lpstr>Microsoft Defender for Cloud Deployment</vt:lpstr>
      <vt:lpstr>Microsoft Defender for Cloud Deployment</vt:lpstr>
      <vt:lpstr>PowerShell (Resources Enable)</vt:lpstr>
      <vt:lpstr>PowerShell (Agent Auto Deployment)</vt:lpstr>
      <vt:lpstr>Quick Note</vt:lpstr>
      <vt:lpstr>PowerShell (Dependency Agent Auto Deployment)</vt:lpstr>
      <vt:lpstr>PowerShell (AKS Policy)</vt:lpstr>
      <vt:lpstr>Microsoft Defender for Cloud – Workload Protections</vt:lpstr>
      <vt:lpstr>Agenda</vt:lpstr>
      <vt:lpstr>Azure Policy</vt:lpstr>
      <vt:lpstr>Azure Policy</vt:lpstr>
      <vt:lpstr>Microsoft Defender for Cloud + Azure Policy</vt:lpstr>
      <vt:lpstr>Microsoft Defender for Cloud + Azure Policy</vt:lpstr>
      <vt:lpstr>Deployment</vt:lpstr>
      <vt:lpstr>Deployment (Compliance)</vt:lpstr>
      <vt:lpstr>VM Vulnerability Assessments</vt:lpstr>
      <vt:lpstr>Microsoft Defender for Cloud – VM Vulnerability Assessment</vt:lpstr>
      <vt:lpstr>KQL</vt:lpstr>
      <vt:lpstr>Azure Policy</vt:lpstr>
      <vt:lpstr>Manual Deployment</vt:lpstr>
      <vt:lpstr>Auto-provisioning Deployment</vt:lpstr>
      <vt:lpstr>SQL Vulnerability Assessments</vt:lpstr>
      <vt:lpstr>KQL</vt:lpstr>
      <vt:lpstr>Azure Policy</vt:lpstr>
      <vt:lpstr>Manual Deployment</vt:lpstr>
      <vt:lpstr>Auto-provisioning Deployment</vt:lpstr>
      <vt:lpstr>File Integrity</vt:lpstr>
      <vt:lpstr>File Integrity</vt:lpstr>
      <vt:lpstr>KQL</vt:lpstr>
      <vt:lpstr>KQL – Common Queries</vt:lpstr>
      <vt:lpstr>Azure Policy</vt:lpstr>
      <vt:lpstr>Log Analytics Agent Deployment (Pre-req)</vt:lpstr>
      <vt:lpstr>Deployment (Change Tracking)</vt:lpstr>
      <vt:lpstr>Container Image Scanning</vt:lpstr>
      <vt:lpstr>Container Protection</vt:lpstr>
      <vt:lpstr>KQL</vt:lpstr>
      <vt:lpstr>Azure Policy</vt:lpstr>
      <vt:lpstr>Deployment (Container Insights)</vt:lpstr>
      <vt:lpstr>Adaptive Application Control</vt:lpstr>
      <vt:lpstr>Adaptive Application Control</vt:lpstr>
      <vt:lpstr>KQL</vt:lpstr>
      <vt:lpstr>Azure Policy</vt:lpstr>
      <vt:lpstr>Deployment</vt:lpstr>
      <vt:lpstr>Adaptive Network Hardening</vt:lpstr>
      <vt:lpstr>Adaptive Network Hardening</vt:lpstr>
      <vt:lpstr>KQL</vt:lpstr>
      <vt:lpstr>Azure Policy</vt:lpstr>
      <vt:lpstr>Deployment</vt:lpstr>
      <vt:lpstr>Just In Time VM Access</vt:lpstr>
      <vt:lpstr>JIT VM Access</vt:lpstr>
      <vt:lpstr>KQL</vt:lpstr>
      <vt:lpstr>KQL – Common Queries</vt:lpstr>
      <vt:lpstr>Azure Policy</vt:lpstr>
      <vt:lpstr>Deployment</vt:lpstr>
      <vt:lpstr>Network Map</vt:lpstr>
      <vt:lpstr>Network Map</vt:lpstr>
      <vt:lpstr>KQL \ Rest Api</vt:lpstr>
      <vt:lpstr>Deployment</vt:lpstr>
      <vt:lpstr>Recommendations</vt:lpstr>
      <vt:lpstr>Recommendations</vt:lpstr>
      <vt:lpstr>Disable Recommendations</vt:lpstr>
      <vt:lpstr>Question…</vt:lpstr>
      <vt:lpstr>Question…</vt:lpstr>
      <vt:lpstr>Let’s Take a Break</vt:lpstr>
      <vt:lpstr>Today’s Agenda</vt:lpstr>
      <vt:lpstr>DEMO: How to whiteboard designs</vt:lpstr>
      <vt:lpstr>Breakout Activity:  Microsoft Defender for Cloud</vt:lpstr>
      <vt:lpstr>Session and Lab Environment</vt:lpstr>
      <vt:lpstr>Use Bitly Link to Register</vt:lpstr>
      <vt:lpstr>Lab Navigation</vt:lpstr>
      <vt:lpstr>Login to the portal</vt:lpstr>
      <vt:lpstr>Sessions for Bootcamp</vt:lpstr>
      <vt:lpstr>Search for lab</vt:lpstr>
      <vt:lpstr>DEMO: How to access your lab environment</vt:lpstr>
      <vt:lpstr>Lab: individual lab exercise</vt:lpstr>
      <vt:lpstr>Build Hands-on Lab:  Microsoft Defender for Cloud Part 1</vt:lpstr>
      <vt:lpstr>Build Hands-on Lab:  Microsoft Defender for Cloud Part 2</vt:lpstr>
      <vt:lpstr>Let’s Take a Break</vt:lpstr>
      <vt:lpstr>Today’s Agenda</vt:lpstr>
      <vt:lpstr>Microsoft Defender for Cloud APIs</vt:lpstr>
      <vt:lpstr>Microsoft Defender for Cloud APIs</vt:lpstr>
      <vt:lpstr>Azure Resource Graph</vt:lpstr>
      <vt:lpstr>Resource Graph Explorer</vt:lpstr>
      <vt:lpstr>Resource Graph API</vt:lpstr>
      <vt:lpstr>Assessments</vt:lpstr>
      <vt:lpstr>Database Vulnerability Scans</vt:lpstr>
      <vt:lpstr>File Integrity</vt:lpstr>
      <vt:lpstr>Adaptive Application Controls</vt:lpstr>
      <vt:lpstr>Adaptive Network Hardenings</vt:lpstr>
      <vt:lpstr>Just In Time Access</vt:lpstr>
      <vt:lpstr>Secure Score API</vt:lpstr>
      <vt:lpstr>Recommendations API</vt:lpstr>
      <vt:lpstr>Alerts API</vt:lpstr>
      <vt:lpstr>Authentication</vt:lpstr>
      <vt:lpstr>Versioning / Endpoints</vt:lpstr>
      <vt:lpstr>Limits + Throttling</vt:lpstr>
      <vt:lpstr>Azure Sentinel</vt:lpstr>
      <vt:lpstr>Azure Sentinel</vt:lpstr>
      <vt:lpstr>The Concept of SIEM, SOAR and XDR</vt:lpstr>
      <vt:lpstr>Security Orchestration Automation and Response (SOAR)</vt:lpstr>
      <vt:lpstr>Why Sentinel?</vt:lpstr>
      <vt:lpstr>PowerPoint Presentation</vt:lpstr>
      <vt:lpstr>Gain insights across your enterprise</vt:lpstr>
      <vt:lpstr>Latest innovations Helping you stay ahead of threats</vt:lpstr>
      <vt:lpstr>End-to-end solution for security operations</vt:lpstr>
      <vt:lpstr>Azure Sentinel vs Microsoft Defender for Cloud</vt:lpstr>
      <vt:lpstr>Azure Sentinel</vt:lpstr>
      <vt:lpstr>Azure Sentinel - Connectors</vt:lpstr>
      <vt:lpstr>Azure Sentinel - Connectors</vt:lpstr>
      <vt:lpstr>Azure Sentinel - Connectors</vt:lpstr>
      <vt:lpstr>Azure Sentinel - Connectors</vt:lpstr>
      <vt:lpstr>Logging - Focus on what’s important</vt:lpstr>
      <vt:lpstr>Azure Sentinel - Incidents</vt:lpstr>
      <vt:lpstr>Question…</vt:lpstr>
      <vt:lpstr>Azure Sentinel - Workbooks</vt:lpstr>
      <vt:lpstr>Azure Sentinel - Hunting</vt:lpstr>
      <vt:lpstr>Hunting Queries</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Question…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Question…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Question…</vt:lpstr>
      <vt:lpstr>Migrating to Sentinel</vt:lpstr>
      <vt:lpstr>Migration to Azure Sentinel</vt:lpstr>
      <vt:lpstr>Evaluating a SIEM</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Build Hands-on Lab:  Azure Sentinel</vt:lpstr>
      <vt:lpstr>Q + A</vt:lpstr>
      <vt:lpstr>Whole Group Activity:  Microsoft Defender for Cloud + Azure Sentinel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841</cp:revision>
  <dcterms:created xsi:type="dcterms:W3CDTF">2020-05-01T23:34:12Z</dcterms:created>
  <dcterms:modified xsi:type="dcterms:W3CDTF">2021-12-01T23:32:07Z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